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6"/>
  </p:handoutMasterIdLst>
  <p:sldIdLst>
    <p:sldId id="256" r:id="rId2"/>
    <p:sldId id="257" r:id="rId3"/>
    <p:sldId id="258" r:id="rId4"/>
    <p:sldId id="318" r:id="rId5"/>
    <p:sldId id="300" r:id="rId6"/>
    <p:sldId id="307" r:id="rId7"/>
    <p:sldId id="259" r:id="rId8"/>
    <p:sldId id="260" r:id="rId9"/>
    <p:sldId id="339" r:id="rId10"/>
    <p:sldId id="275" r:id="rId11"/>
    <p:sldId id="319" r:id="rId12"/>
    <p:sldId id="284" r:id="rId13"/>
    <p:sldId id="276" r:id="rId14"/>
    <p:sldId id="268" r:id="rId15"/>
    <p:sldId id="322" r:id="rId16"/>
    <p:sldId id="301" r:id="rId17"/>
    <p:sldId id="261" r:id="rId18"/>
    <p:sldId id="326" r:id="rId19"/>
    <p:sldId id="279" r:id="rId20"/>
    <p:sldId id="320" r:id="rId21"/>
    <p:sldId id="325" r:id="rId22"/>
    <p:sldId id="285" r:id="rId23"/>
    <p:sldId id="269" r:id="rId24"/>
    <p:sldId id="321" r:id="rId25"/>
    <p:sldId id="302" r:id="rId26"/>
    <p:sldId id="262" r:id="rId27"/>
    <p:sldId id="327" r:id="rId28"/>
    <p:sldId id="278" r:id="rId29"/>
    <p:sldId id="304" r:id="rId30"/>
    <p:sldId id="332" r:id="rId31"/>
    <p:sldId id="305" r:id="rId32"/>
    <p:sldId id="286" r:id="rId33"/>
    <p:sldId id="303" r:id="rId34"/>
    <p:sldId id="333" r:id="rId35"/>
    <p:sldId id="306" r:id="rId36"/>
    <p:sldId id="263" r:id="rId37"/>
    <p:sldId id="328" r:id="rId38"/>
    <p:sldId id="280" r:id="rId39"/>
    <p:sldId id="308" r:id="rId40"/>
    <p:sldId id="334" r:id="rId41"/>
    <p:sldId id="287" r:id="rId42"/>
    <p:sldId id="299" r:id="rId43"/>
    <p:sldId id="309" r:id="rId44"/>
    <p:sldId id="335" r:id="rId45"/>
    <p:sldId id="310" r:id="rId46"/>
    <p:sldId id="264" r:id="rId47"/>
    <p:sldId id="329" r:id="rId48"/>
    <p:sldId id="281" r:id="rId49"/>
    <p:sldId id="337" r:id="rId50"/>
    <p:sldId id="311" r:id="rId51"/>
    <p:sldId id="336" r:id="rId52"/>
    <p:sldId id="288" r:id="rId53"/>
    <p:sldId id="312" r:id="rId54"/>
    <p:sldId id="338" r:id="rId55"/>
    <p:sldId id="313" r:id="rId56"/>
    <p:sldId id="265" r:id="rId57"/>
    <p:sldId id="330" r:id="rId58"/>
    <p:sldId id="315" r:id="rId59"/>
    <p:sldId id="340" r:id="rId60"/>
    <p:sldId id="283" r:id="rId61"/>
    <p:sldId id="289" r:id="rId62"/>
    <p:sldId id="314" r:id="rId63"/>
    <p:sldId id="341" r:id="rId64"/>
    <p:sldId id="273" r:id="rId65"/>
    <p:sldId id="266" r:id="rId66"/>
    <p:sldId id="331" r:id="rId67"/>
    <p:sldId id="277" r:id="rId68"/>
    <p:sldId id="316" r:id="rId69"/>
    <p:sldId id="342" r:id="rId70"/>
    <p:sldId id="290" r:id="rId71"/>
    <p:sldId id="317" r:id="rId72"/>
    <p:sldId id="343" r:id="rId73"/>
    <p:sldId id="274" r:id="rId74"/>
    <p:sldId id="344" r:id="rId75"/>
  </p:sldIdLst>
  <p:sldSz cx="9144000" cy="6858000" type="screen4x3"/>
  <p:notesSz cx="6858000" cy="99472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86" d="100"/>
          <a:sy n="86" d="100"/>
        </p:scale>
        <p:origin x="15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1959AB92-2F58-4ACC-9D54-4F2A3CAB766D}" type="datetimeFigureOut">
              <a:rPr lang="cs-CZ" smtClean="0"/>
              <a:t>23.09.2023</a:t>
            </a:fld>
            <a:endParaRPr lang="cs-CZ"/>
          </a:p>
        </p:txBody>
      </p:sp>
      <p:sp>
        <p:nvSpPr>
          <p:cNvPr id="4" name="Zástupný symbol pro zápatí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C33584F3-74F5-451E-BAC6-D8A96BA0378B}" type="slidenum">
              <a:rPr lang="cs-CZ" smtClean="0"/>
              <a:t>‹#›</a:t>
            </a:fld>
            <a:endParaRPr lang="cs-CZ"/>
          </a:p>
        </p:txBody>
      </p:sp>
    </p:spTree>
    <p:extLst>
      <p:ext uri="{BB962C8B-B14F-4D97-AF65-F5344CB8AC3E}">
        <p14:creationId xmlns:p14="http://schemas.microsoft.com/office/powerpoint/2010/main" val="4016659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23.09.2023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68492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23.09.2023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34863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23.09.2023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14351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06DC435-4AFE-49F2-A3F1-C708541465BD}" type="datetimeFigureOut">
              <a:rPr lang="cs-CZ" smtClean="0"/>
              <a:t>23.09.2023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94775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E06DC435-4AFE-49F2-A3F1-C708541465BD}" type="datetimeFigureOut">
              <a:rPr lang="cs-CZ" smtClean="0"/>
              <a:t>23.09.2023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259588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06DC435-4AFE-49F2-A3F1-C708541465BD}" type="datetimeFigureOut">
              <a:rPr lang="cs-CZ" smtClean="0"/>
              <a:t>23.09.2023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86312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06DC435-4AFE-49F2-A3F1-C708541465BD}" type="datetimeFigureOut">
              <a:rPr lang="cs-CZ" smtClean="0"/>
              <a:t>23.09.2023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127964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06DC435-4AFE-49F2-A3F1-C708541465BD}" type="datetimeFigureOut">
              <a:rPr lang="cs-CZ" smtClean="0"/>
              <a:t>23.09.2023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91994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DC435-4AFE-49F2-A3F1-C708541465BD}" type="datetimeFigureOut">
              <a:rPr lang="cs-CZ" smtClean="0"/>
              <a:t>23.09.2023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6100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E06DC435-4AFE-49F2-A3F1-C708541465BD}" type="datetimeFigureOut">
              <a:rPr lang="cs-CZ" smtClean="0"/>
              <a:t>23.09.2023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89869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E06DC435-4AFE-49F2-A3F1-C708541465BD}" type="datetimeFigureOut">
              <a:rPr lang="cs-CZ" smtClean="0"/>
              <a:t>23.09.2023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6E192F-34D1-42D0-906B-CFBF7DA344EB}" type="slidenum">
              <a:rPr lang="cs-CZ" smtClean="0"/>
              <a:t>‹#›</a:t>
            </a:fld>
            <a:endParaRPr lang="cs-CZ"/>
          </a:p>
        </p:txBody>
      </p:sp>
    </p:spTree>
    <p:extLst>
      <p:ext uri="{BB962C8B-B14F-4D97-AF65-F5344CB8AC3E}">
        <p14:creationId xmlns:p14="http://schemas.microsoft.com/office/powerpoint/2010/main" val="337240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DC435-4AFE-49F2-A3F1-C708541465BD}" type="datetimeFigureOut">
              <a:rPr lang="cs-CZ" smtClean="0"/>
              <a:t>23.09.2023</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E192F-34D1-42D0-906B-CFBF7DA344EB}" type="slidenum">
              <a:rPr lang="cs-CZ" smtClean="0"/>
              <a:t>‹#›</a:t>
            </a:fld>
            <a:endParaRPr lang="cs-CZ"/>
          </a:p>
        </p:txBody>
      </p:sp>
    </p:spTree>
    <p:extLst>
      <p:ext uri="{BB962C8B-B14F-4D97-AF65-F5344CB8AC3E}">
        <p14:creationId xmlns:p14="http://schemas.microsoft.com/office/powerpoint/2010/main" val="363747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kspysely.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799" y="413908"/>
            <a:ext cx="7772400" cy="2387600"/>
          </a:xfrm>
        </p:spPr>
        <p:txBody>
          <a:bodyPr>
            <a:noAutofit/>
          </a:bodyPr>
          <a:lstStyle/>
          <a:p>
            <a:r>
              <a:rPr lang="cs-CZ" sz="4400" b="1" dirty="0"/>
              <a:t>Kristus a církev (sbor) včera i dnes: příklad sedmi církví ze Zjevení</a:t>
            </a:r>
            <a:br>
              <a:rPr lang="cs-CZ" sz="4400" b="1" dirty="0"/>
            </a:br>
            <a:r>
              <a:rPr lang="cs-CZ" sz="4400" b="1" dirty="0"/>
              <a:t> </a:t>
            </a:r>
            <a:br>
              <a:rPr lang="cs-CZ" sz="4400" b="1" dirty="0"/>
            </a:br>
            <a:endParaRPr lang="cs-CZ" sz="4400" b="1" dirty="0"/>
          </a:p>
        </p:txBody>
      </p:sp>
      <p:sp>
        <p:nvSpPr>
          <p:cNvPr id="3" name="Podnadpis 2"/>
          <p:cNvSpPr>
            <a:spLocks noGrp="1"/>
          </p:cNvSpPr>
          <p:nvPr>
            <p:ph type="subTitle" idx="1"/>
          </p:nvPr>
        </p:nvSpPr>
        <p:spPr>
          <a:xfrm>
            <a:off x="1143000" y="5202238"/>
            <a:ext cx="6858000" cy="1655762"/>
          </a:xfrm>
        </p:spPr>
        <p:txBody>
          <a:bodyPr>
            <a:normAutofit fontScale="55000" lnSpcReduction="20000"/>
          </a:bodyPr>
          <a:lstStyle/>
          <a:p>
            <a:r>
              <a:rPr lang="cs-CZ" sz="3600" b="1" dirty="0"/>
              <a:t>Tomáš Havlíček</a:t>
            </a:r>
            <a:br>
              <a:rPr lang="cs-CZ" dirty="0"/>
            </a:br>
            <a:endParaRPr lang="cs-CZ" dirty="0"/>
          </a:p>
          <a:p>
            <a:r>
              <a:rPr lang="cs-CZ" sz="3200" dirty="0"/>
              <a:t>Křesťanský sbor Pyšely, </a:t>
            </a:r>
            <a:r>
              <a:rPr lang="cs-CZ" sz="3200" dirty="0">
                <a:hlinkClick r:id="rId2"/>
              </a:rPr>
              <a:t>www.kspysely.cz</a:t>
            </a:r>
            <a:endParaRPr lang="cs-CZ" sz="3200" dirty="0"/>
          </a:p>
          <a:p>
            <a:endParaRPr lang="cs-CZ" sz="3200" dirty="0"/>
          </a:p>
          <a:p>
            <a:r>
              <a:rPr lang="cs-CZ" sz="3200" b="1" dirty="0"/>
              <a:t>KSOP, </a:t>
            </a:r>
            <a:r>
              <a:rPr lang="cs-CZ" sz="3200" b="1" dirty="0" err="1"/>
              <a:t>Gruň</a:t>
            </a:r>
            <a:r>
              <a:rPr lang="cs-CZ" sz="3200" b="1" dirty="0"/>
              <a:t> 22.-24. </a:t>
            </a:r>
            <a:r>
              <a:rPr lang="cs-CZ" sz="3200" b="1"/>
              <a:t>9. </a:t>
            </a:r>
            <a:r>
              <a:rPr lang="cs-CZ" sz="3200" b="1" dirty="0"/>
              <a:t>2023</a:t>
            </a:r>
            <a:br>
              <a:rPr lang="cs-CZ" sz="3200" dirty="0"/>
            </a:br>
            <a:endParaRPr lang="cs-CZ" sz="32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696" y="1607708"/>
            <a:ext cx="5008605" cy="3441164"/>
          </a:xfrm>
          <a:prstGeom prst="rect">
            <a:avLst/>
          </a:prstGeom>
        </p:spPr>
      </p:pic>
    </p:spTree>
    <p:extLst>
      <p:ext uri="{BB962C8B-B14F-4D97-AF65-F5344CB8AC3E}">
        <p14:creationId xmlns:p14="http://schemas.microsoft.com/office/powerpoint/2010/main" val="150469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6315" y="25442"/>
            <a:ext cx="7886700" cy="1325563"/>
          </a:xfrm>
        </p:spPr>
        <p:txBody>
          <a:bodyPr>
            <a:normAutofit/>
          </a:bodyPr>
          <a:lstStyle/>
          <a:p>
            <a:r>
              <a:rPr lang="cs-CZ" sz="3200" dirty="0"/>
              <a:t>Historie </a:t>
            </a:r>
            <a:r>
              <a:rPr lang="cs-CZ" sz="3200" dirty="0" err="1"/>
              <a:t>Efezu</a:t>
            </a:r>
            <a:r>
              <a:rPr lang="cs-CZ" sz="3200" dirty="0"/>
              <a:t> (1)</a:t>
            </a:r>
          </a:p>
        </p:txBody>
      </p:sp>
      <p:sp>
        <p:nvSpPr>
          <p:cNvPr id="3" name="Zástupný symbol pro obsah 2"/>
          <p:cNvSpPr>
            <a:spLocks noGrp="1"/>
          </p:cNvSpPr>
          <p:nvPr>
            <p:ph idx="1"/>
          </p:nvPr>
        </p:nvSpPr>
        <p:spPr>
          <a:xfrm>
            <a:off x="628650" y="1351005"/>
            <a:ext cx="7886700" cy="5189838"/>
          </a:xfrm>
        </p:spPr>
        <p:txBody>
          <a:bodyPr>
            <a:normAutofit fontScale="70000" lnSpcReduction="20000"/>
          </a:bodyPr>
          <a:lstStyle/>
          <a:p>
            <a:r>
              <a:rPr lang="cs-CZ" sz="2900" dirty="0" err="1"/>
              <a:t>Efez</a:t>
            </a:r>
            <a:r>
              <a:rPr lang="cs-CZ" sz="2900" dirty="0"/>
              <a:t> (řecky </a:t>
            </a:r>
            <a:r>
              <a:rPr lang="cs-CZ" sz="2900" dirty="0" err="1"/>
              <a:t>Efesos</a:t>
            </a:r>
            <a:r>
              <a:rPr lang="cs-CZ" sz="2900" dirty="0"/>
              <a:t>) znamená v řečtině „žádoucí“. Místo bylo zmiňováno v chetitských textech již ve 2. tisíciletí př. Kr., tehdy, pravděpodobně v totožnosti s osídlením </a:t>
            </a:r>
            <a:r>
              <a:rPr lang="cs-CZ" sz="2900" dirty="0" err="1"/>
              <a:t>Apasa</a:t>
            </a:r>
            <a:r>
              <a:rPr lang="cs-CZ" sz="2900" dirty="0"/>
              <a:t>, centrem chetitské a mykénské kultury. </a:t>
            </a:r>
          </a:p>
          <a:p>
            <a:r>
              <a:rPr lang="cs-CZ" sz="2900" dirty="0"/>
              <a:t>V 10. století př. Kr. začali tuto lokalitu osídlovat jónští Řekové. Původní </a:t>
            </a:r>
            <a:r>
              <a:rPr lang="cs-CZ" sz="2900" dirty="0" err="1"/>
              <a:t>Efez</a:t>
            </a:r>
            <a:r>
              <a:rPr lang="cs-CZ" sz="2900" dirty="0"/>
              <a:t> se nacházel na návrší severním směrem od pozdějšího města až do jeho dobytí v roce 560 př. Kr. lýdským králem, který se jmenoval Kroisos. Za tohoto krále začala velkolepá stavba chrámu bohyně Artemis. </a:t>
            </a:r>
          </a:p>
          <a:p>
            <a:r>
              <a:rPr lang="cs-CZ" sz="2900" dirty="0"/>
              <a:t>Na výzdobě chrámu se podíleli nejvýznamnější umělci té doby a architekturou byli pověřeni věhlasní stavitelé z Kréty. Chrám měl 227 sloupů na půdorysu 141x73 metrů a jak popisuje Plinius, mramorové sousoší bohyně Artemis se tyčilo až do výšky 25 metrů. V </a:t>
            </a:r>
            <a:r>
              <a:rPr lang="cs-CZ" sz="2900" dirty="0" err="1"/>
              <a:t>Efezu</a:t>
            </a:r>
            <a:r>
              <a:rPr lang="cs-CZ" sz="2900" dirty="0"/>
              <a:t> bylo uctívání této bohyně silně rozšířeno, již od roku 850 př. Kr. zde stávala nevelká svatyně s dřevěnou sochou frýžské bohyně plodnosti </a:t>
            </a:r>
            <a:r>
              <a:rPr lang="cs-CZ" sz="2900" dirty="0" err="1"/>
              <a:t>Kybelé</a:t>
            </a:r>
            <a:r>
              <a:rPr lang="cs-CZ" sz="2900" dirty="0"/>
              <a:t>, na níž navázal kult bohyně efezské Artemis. </a:t>
            </a:r>
          </a:p>
          <a:p>
            <a:r>
              <a:rPr lang="cs-CZ" sz="2900" dirty="0"/>
              <a:t>Monumentální stavbu však již v roce 356 př. Kr. zcela zničil požár, založený jistým Hérostratem na popud zdejších kněží. Ti se chtěli takto zmocnit zlata, které do chrámu přinášeli lidé s příslibem, že bohyně je několikanásobně odmění. Efezští podle knihy Skutků apoštolů, že „obraz“ bohyně, pravděpodobně soška vyrobená z meteoritu, padl z nebe od boha Dia. </a:t>
            </a:r>
            <a:r>
              <a:rPr lang="cs-CZ" sz="2900" i="1" dirty="0">
                <a:solidFill>
                  <a:srgbClr val="FF0000"/>
                </a:solidFill>
              </a:rPr>
              <a:t>„Městský tajemník utišil zástup a řekl: Muži efezští, kdo z lidí by nevěděl, že město Efeských je strážcem chrámu veliké Artemidy a jejího obrazu spadlého z nebe.“</a:t>
            </a:r>
            <a:r>
              <a:rPr lang="cs-CZ" sz="2900" i="1" dirty="0"/>
              <a:t> </a:t>
            </a:r>
            <a:r>
              <a:rPr lang="cs-CZ" sz="2900" dirty="0"/>
              <a:t>(Sk 19,35, ČSP)</a:t>
            </a:r>
          </a:p>
          <a:p>
            <a:endParaRPr lang="cs-CZ" dirty="0"/>
          </a:p>
        </p:txBody>
      </p:sp>
    </p:spTree>
    <p:extLst>
      <p:ext uri="{BB962C8B-B14F-4D97-AF65-F5344CB8AC3E}">
        <p14:creationId xmlns:p14="http://schemas.microsoft.com/office/powerpoint/2010/main" val="282319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D8A104-DF5A-E66E-7AC3-72B4BE2E17AB}"/>
              </a:ext>
            </a:extLst>
          </p:cNvPr>
          <p:cNvSpPr>
            <a:spLocks noGrp="1"/>
          </p:cNvSpPr>
          <p:nvPr>
            <p:ph type="title"/>
          </p:nvPr>
        </p:nvSpPr>
        <p:spPr/>
        <p:txBody>
          <a:bodyPr>
            <a:normAutofit/>
          </a:bodyPr>
          <a:lstStyle/>
          <a:p>
            <a:r>
              <a:rPr lang="cs-CZ" sz="3200" dirty="0"/>
              <a:t>Historie </a:t>
            </a:r>
            <a:r>
              <a:rPr lang="cs-CZ" sz="3200" dirty="0" err="1"/>
              <a:t>Efezu</a:t>
            </a:r>
            <a:r>
              <a:rPr lang="cs-CZ" sz="3200" dirty="0"/>
              <a:t> (2)</a:t>
            </a:r>
          </a:p>
        </p:txBody>
      </p:sp>
      <p:sp>
        <p:nvSpPr>
          <p:cNvPr id="3" name="Zástupný obsah 2">
            <a:extLst>
              <a:ext uri="{FF2B5EF4-FFF2-40B4-BE49-F238E27FC236}">
                <a16:creationId xmlns:a16="http://schemas.microsoft.com/office/drawing/2014/main" id="{57A56B44-BCF6-BB00-1292-D46D6930F0B2}"/>
              </a:ext>
            </a:extLst>
          </p:cNvPr>
          <p:cNvSpPr>
            <a:spLocks noGrp="1"/>
          </p:cNvSpPr>
          <p:nvPr>
            <p:ph idx="1"/>
          </p:nvPr>
        </p:nvSpPr>
        <p:spPr/>
        <p:txBody>
          <a:bodyPr>
            <a:normAutofit fontScale="70000" lnSpcReduction="20000"/>
          </a:bodyPr>
          <a:lstStyle/>
          <a:p>
            <a:r>
              <a:rPr lang="cs-CZ" sz="2800" dirty="0"/>
              <a:t>Město </a:t>
            </a:r>
            <a:r>
              <a:rPr lang="cs-CZ" sz="2800" dirty="0" err="1"/>
              <a:t>Efez</a:t>
            </a:r>
            <a:r>
              <a:rPr lang="cs-CZ" sz="2800" dirty="0"/>
              <a:t> mělo zvláštní status kvůli chrámu Diany Efezské, jak Artemis nazývali Římané. V čase války bylo město, včetně jeho obyvatel, nedotknutelné. Historie ale ukazuje, že ne každý to respektoval. Když Alexandr III., nazývaný Veliký, dobyl Malou Asii, přikázal architektovi </a:t>
            </a:r>
            <a:r>
              <a:rPr lang="cs-CZ" sz="2800" dirty="0" err="1"/>
              <a:t>Deinokratovi</a:t>
            </a:r>
            <a:r>
              <a:rPr lang="cs-CZ" sz="2800" dirty="0"/>
              <a:t> chrám bohyně Artemis obnovit. </a:t>
            </a:r>
          </a:p>
          <a:p>
            <a:r>
              <a:rPr lang="cs-CZ" sz="2800" dirty="0"/>
              <a:t>Traduje se, že Efezští nechtěli, aby Alexandr chrám financoval, protože se obávali, že jej nazve svým jménem tak, jak bylo jeho zvykem u všeho, co nechal kdy postavit. Proto mu řekli, že </a:t>
            </a:r>
            <a:r>
              <a:rPr lang="cs-CZ" sz="2800" i="1" dirty="0"/>
              <a:t>se přece nehodí, aby bůh stavěl chrám druhému bohu, že božstvu mají postavit chrám lidé</a:t>
            </a:r>
            <a:r>
              <a:rPr lang="cs-CZ" sz="2800" dirty="0"/>
              <a:t>. Na to ješitný Alexandr od své nabídky upustil. </a:t>
            </a:r>
          </a:p>
          <a:p>
            <a:r>
              <a:rPr lang="cs-CZ" sz="2800" dirty="0"/>
              <a:t>Stavba byla započata roku 334 př. Kr., ukončena roku 250 př. Kr. a </a:t>
            </a:r>
            <a:r>
              <a:rPr lang="cs-CZ" sz="2800" dirty="0" err="1"/>
              <a:t>Artemision</a:t>
            </a:r>
            <a:r>
              <a:rPr lang="cs-CZ" sz="2800" dirty="0"/>
              <a:t> se stal po dobu půl tisíciletí jedním ze sedmi divů světa. Měl 125 jónských sloupů o výšce 18 m a půdorys 115 krát 55 m. Jedna z největších staveb v Řecku.</a:t>
            </a:r>
          </a:p>
          <a:p>
            <a:r>
              <a:rPr lang="cs-CZ" sz="2800" dirty="0"/>
              <a:t>V polovině 3. století po Kr. napadli území Gótové, zcela vyplenili </a:t>
            </a:r>
            <a:r>
              <a:rPr lang="cs-CZ" sz="2800" dirty="0" err="1"/>
              <a:t>Efez</a:t>
            </a:r>
            <a:r>
              <a:rPr lang="cs-CZ" sz="2800" dirty="0"/>
              <a:t> a spolu s ním i </a:t>
            </a:r>
            <a:r>
              <a:rPr lang="cs-CZ" sz="2800" dirty="0" err="1"/>
              <a:t>Artemidin</a:t>
            </a:r>
            <a:r>
              <a:rPr lang="cs-CZ" sz="2800" dirty="0"/>
              <a:t> chrám, tedy jeden ze sedmi divů světa. </a:t>
            </a:r>
            <a:r>
              <a:rPr lang="cs-CZ" sz="2800" dirty="0" err="1"/>
              <a:t>Efez</a:t>
            </a:r>
            <a:r>
              <a:rPr lang="cs-CZ" sz="2800" dirty="0"/>
              <a:t> je dnes zřícenina bez života, tedy kromě turistů. </a:t>
            </a:r>
          </a:p>
          <a:p>
            <a:endParaRPr lang="cs-CZ" dirty="0"/>
          </a:p>
        </p:txBody>
      </p:sp>
    </p:spTree>
    <p:extLst>
      <p:ext uri="{BB962C8B-B14F-4D97-AF65-F5344CB8AC3E}">
        <p14:creationId xmlns:p14="http://schemas.microsoft.com/office/powerpoint/2010/main" val="260056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Artemis(ion)</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286898"/>
            <a:ext cx="5357961" cy="3571102"/>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530" y="3286897"/>
            <a:ext cx="4761469" cy="3571102"/>
          </a:xfrm>
          <a:prstGeom prst="rect">
            <a:avLst/>
          </a:prstGeom>
        </p:spPr>
      </p:pic>
      <p:pic>
        <p:nvPicPr>
          <p:cNvPr id="7" name="Zástupný symbol pro obsah 3" descr="logos-01-14-diana.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93493" y="0"/>
            <a:ext cx="1803040" cy="4351338"/>
          </a:xfrm>
          <a:prstGeom prst="rect">
            <a:avLst/>
          </a:prstGeom>
          <a:noFill/>
          <a:ln>
            <a:noFill/>
          </a:ln>
        </p:spPr>
      </p:pic>
    </p:spTree>
    <p:extLst>
      <p:ext uri="{BB962C8B-B14F-4D97-AF65-F5344CB8AC3E}">
        <p14:creationId xmlns:p14="http://schemas.microsoft.com/office/powerpoint/2010/main" val="24643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Efez</a:t>
            </a:r>
            <a:r>
              <a:rPr lang="cs-CZ" dirty="0"/>
              <a:t> dnes</a:t>
            </a:r>
          </a:p>
        </p:txBody>
      </p:sp>
      <p:pic>
        <p:nvPicPr>
          <p:cNvPr id="5" name="Obrázek 4" descr="logos-01-14-efez-divadlo.jpg"/>
          <p:cNvPicPr/>
          <p:nvPr/>
        </p:nvPicPr>
        <p:blipFill>
          <a:blip r:embed="rId2">
            <a:extLst>
              <a:ext uri="{28A0092B-C50C-407E-A947-70E740481C1C}">
                <a14:useLocalDpi xmlns:a14="http://schemas.microsoft.com/office/drawing/2010/main" val="0"/>
              </a:ext>
            </a:extLst>
          </a:blip>
          <a:srcRect/>
          <a:stretch>
            <a:fillRect/>
          </a:stretch>
        </p:blipFill>
        <p:spPr bwMode="auto">
          <a:xfrm>
            <a:off x="628650" y="4001294"/>
            <a:ext cx="3341988" cy="2379319"/>
          </a:xfrm>
          <a:prstGeom prst="rect">
            <a:avLst/>
          </a:prstGeom>
          <a:noFill/>
          <a:ln>
            <a:noFill/>
          </a:ln>
        </p:spPr>
      </p:pic>
      <p:pic>
        <p:nvPicPr>
          <p:cNvPr id="6" name="Obrázek 5" descr="logos-01-14-efez-kniznica.jpg"/>
          <p:cNvPicPr/>
          <p:nvPr/>
        </p:nvPicPr>
        <p:blipFill>
          <a:blip r:embed="rId3">
            <a:extLst>
              <a:ext uri="{28A0092B-C50C-407E-A947-70E740481C1C}">
                <a14:useLocalDpi xmlns:a14="http://schemas.microsoft.com/office/drawing/2010/main" val="0"/>
              </a:ext>
            </a:extLst>
          </a:blip>
          <a:srcRect/>
          <a:stretch>
            <a:fillRect/>
          </a:stretch>
        </p:blipFill>
        <p:spPr bwMode="auto">
          <a:xfrm>
            <a:off x="4700201" y="4363244"/>
            <a:ext cx="3298740" cy="2017369"/>
          </a:xfrm>
          <a:prstGeom prst="rect">
            <a:avLst/>
          </a:prstGeom>
          <a:noFill/>
          <a:ln>
            <a:noFill/>
          </a:ln>
        </p:spPr>
      </p:pic>
      <p:pic>
        <p:nvPicPr>
          <p:cNvPr id="7"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341" y="0"/>
            <a:ext cx="5817659" cy="4363244"/>
          </a:xfrm>
          <a:prstGeom prst="rect">
            <a:avLst/>
          </a:prstGeom>
        </p:spPr>
      </p:pic>
      <p:sp>
        <p:nvSpPr>
          <p:cNvPr id="3" name="Zástupný symbol pro obsah 2"/>
          <p:cNvSpPr>
            <a:spLocks noGrp="1"/>
          </p:cNvSpPr>
          <p:nvPr>
            <p:ph idx="1"/>
          </p:nvPr>
        </p:nvSpPr>
        <p:spPr>
          <a:xfrm>
            <a:off x="628650" y="1825626"/>
            <a:ext cx="7370291" cy="3611348"/>
          </a:xfrm>
        </p:spPr>
        <p:txBody>
          <a:bodyPr/>
          <a:lstStyle/>
          <a:p>
            <a:endParaRPr lang="cs-CZ" dirty="0"/>
          </a:p>
        </p:txBody>
      </p:sp>
    </p:spTree>
    <p:extLst>
      <p:ext uri="{BB962C8B-B14F-4D97-AF65-F5344CB8AC3E}">
        <p14:creationId xmlns:p14="http://schemas.microsoft.com/office/powerpoint/2010/main" val="252186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a:xfrm>
            <a:off x="628650" y="1564640"/>
            <a:ext cx="7886700" cy="4958714"/>
          </a:xfrm>
        </p:spPr>
        <p:txBody>
          <a:bodyPr>
            <a:normAutofit fontScale="85000" lnSpcReduction="20000"/>
          </a:bodyPr>
          <a:lstStyle/>
          <a:p>
            <a:r>
              <a:rPr lang="cs-CZ" dirty="0"/>
              <a:t>První a největší církev, o které se apoštol Jan (podle tradice zde také působil) zmiňuje a které přijímá víru (první lásku) od apoštolů</a:t>
            </a:r>
          </a:p>
          <a:p>
            <a:r>
              <a:rPr lang="cs-CZ" dirty="0"/>
              <a:t>Největší sbor z pohanů, který byl také příkladem pro ostatní (nesla pochodeň). </a:t>
            </a:r>
          </a:p>
          <a:p>
            <a:r>
              <a:rPr lang="cs-CZ" dirty="0"/>
              <a:t>Byl pod velkým tlakem modlářského okolí (bohyně Artemis) a také židovství, které odmítalo uznat Ježíše jako Mesiáše (emigranti z padlého Jeruzaléma)</a:t>
            </a:r>
          </a:p>
          <a:p>
            <a:r>
              <a:rPr lang="cs-CZ" dirty="0"/>
              <a:t>Pochvala od Krista za poslušnost; Efezští se oddělovali nejen od učení ale i od skutků (Sk 20,28-31)</a:t>
            </a:r>
          </a:p>
          <a:p>
            <a:r>
              <a:rPr lang="cs-CZ" dirty="0"/>
              <a:t>falešní učitelé a takzvaní "apoštolové", a proto Ježíš říká: </a:t>
            </a:r>
            <a:r>
              <a:rPr lang="cs-CZ" i="1" dirty="0">
                <a:solidFill>
                  <a:srgbClr val="FF0000"/>
                </a:solidFill>
              </a:rPr>
              <a:t>"Znám vaše skutky, vaši námahu a trpělivost, i to, jak nemůžete snášet ty, kdo jsou zlí, ale vyzkoušeli jste ty, kdo si říkají apoštolové, a nejsou, a zjistili jste, že jsou falešní." </a:t>
            </a:r>
            <a:r>
              <a:rPr lang="cs-CZ" dirty="0"/>
              <a:t>(</a:t>
            </a:r>
            <a:r>
              <a:rPr lang="cs-CZ" dirty="0" err="1"/>
              <a:t>Zj</a:t>
            </a:r>
            <a:r>
              <a:rPr lang="cs-CZ" dirty="0"/>
              <a:t> 2,5) </a:t>
            </a:r>
          </a:p>
        </p:txBody>
      </p:sp>
    </p:spTree>
    <p:extLst>
      <p:ext uri="{BB962C8B-B14F-4D97-AF65-F5344CB8AC3E}">
        <p14:creationId xmlns:p14="http://schemas.microsoft.com/office/powerpoint/2010/main" val="324264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7AD461-3809-49F5-31DE-7748EDE792E3}"/>
              </a:ext>
            </a:extLst>
          </p:cNvPr>
          <p:cNvSpPr>
            <a:spLocks noGrp="1"/>
          </p:cNvSpPr>
          <p:nvPr>
            <p:ph type="title"/>
          </p:nvPr>
        </p:nvSpPr>
        <p:spPr/>
        <p:txBody>
          <a:bodyPr>
            <a:normAutofit/>
          </a:bodyPr>
          <a:lstStyle/>
          <a:p>
            <a:r>
              <a:rPr lang="cs-CZ" sz="3200" dirty="0"/>
              <a:t>Biblické postřehy (2)</a:t>
            </a:r>
          </a:p>
        </p:txBody>
      </p:sp>
      <p:sp>
        <p:nvSpPr>
          <p:cNvPr id="3" name="Zástupný obsah 2">
            <a:extLst>
              <a:ext uri="{FF2B5EF4-FFF2-40B4-BE49-F238E27FC236}">
                <a16:creationId xmlns:a16="http://schemas.microsoft.com/office/drawing/2014/main" id="{30813C17-2EB7-703A-332C-16002483D9DE}"/>
              </a:ext>
            </a:extLst>
          </p:cNvPr>
          <p:cNvSpPr>
            <a:spLocks noGrp="1"/>
          </p:cNvSpPr>
          <p:nvPr>
            <p:ph idx="1"/>
          </p:nvPr>
        </p:nvSpPr>
        <p:spPr>
          <a:xfrm>
            <a:off x="628650" y="1473200"/>
            <a:ext cx="7886700" cy="4703763"/>
          </a:xfrm>
        </p:spPr>
        <p:txBody>
          <a:bodyPr>
            <a:normAutofit fontScale="85000" lnSpcReduction="20000"/>
          </a:bodyPr>
          <a:lstStyle/>
          <a:p>
            <a:r>
              <a:rPr lang="cs-CZ" dirty="0"/>
              <a:t>Ježíš však nyní říká, že tato církev "opustila lásku, kterou měli na začátku. </a:t>
            </a:r>
          </a:p>
          <a:p>
            <a:r>
              <a:rPr lang="cs-CZ" dirty="0"/>
              <a:t>Varování, které platí i pro nás </a:t>
            </a:r>
            <a:r>
              <a:rPr lang="cs-CZ" i="1" dirty="0">
                <a:solidFill>
                  <a:srgbClr val="FF0000"/>
                </a:solidFill>
              </a:rPr>
              <a:t>„Pamatuj tedy, odkud jsi spadla, čiň pokání a konej skutky, které jsi konala zpočátku" </a:t>
            </a:r>
            <a:r>
              <a:rPr lang="cs-CZ" dirty="0"/>
              <a:t>(</a:t>
            </a:r>
            <a:r>
              <a:rPr lang="cs-CZ" dirty="0" err="1"/>
              <a:t>Zj</a:t>
            </a:r>
            <a:r>
              <a:rPr lang="cs-CZ" dirty="0"/>
              <a:t> 2,4-5a), jinak </a:t>
            </a:r>
            <a:r>
              <a:rPr lang="cs-CZ" i="1" dirty="0">
                <a:solidFill>
                  <a:srgbClr val="FF0000"/>
                </a:solidFill>
              </a:rPr>
              <a:t>"přijdu k tobě a odstraním tvůj svícen z jeho místa, nebudeš-li činit pokání" </a:t>
            </a:r>
            <a:r>
              <a:rPr lang="cs-CZ" dirty="0"/>
              <a:t>(</a:t>
            </a:r>
            <a:r>
              <a:rPr lang="cs-CZ" dirty="0" err="1"/>
              <a:t>Zj</a:t>
            </a:r>
            <a:r>
              <a:rPr lang="cs-CZ" dirty="0"/>
              <a:t> 2,5b). </a:t>
            </a:r>
          </a:p>
          <a:p>
            <a:r>
              <a:rPr lang="cs-CZ" dirty="0"/>
              <a:t>Nebezpečí ztráty světla, práce (služba) a nadšení nemůže nahradit lásku</a:t>
            </a:r>
          </a:p>
          <a:p>
            <a:r>
              <a:rPr lang="cs-CZ" dirty="0"/>
              <a:t>To, že jim bude odňat svícen, může znamenat, že Ježíš dopustí, aby církev zanikla, zejména pokud Ježíš není její hlavou. Velké varování i pro nás dnes. Budujme lásku k Ježíši, aby se rozhojňovala</a:t>
            </a:r>
          </a:p>
          <a:p>
            <a:r>
              <a:rPr lang="cs-CZ" dirty="0"/>
              <a:t>Z původního </a:t>
            </a:r>
            <a:r>
              <a:rPr lang="cs-CZ" dirty="0" err="1"/>
              <a:t>Efezu</a:t>
            </a:r>
            <a:r>
              <a:rPr lang="cs-CZ" dirty="0"/>
              <a:t> zbyly dnes jen ruiny</a:t>
            </a:r>
          </a:p>
          <a:p>
            <a:r>
              <a:rPr lang="cs-CZ" dirty="0"/>
              <a:t>Skutečná víra a láska pak vede k vítězství (1. Jan 5,4-5; Jan 3,16)</a:t>
            </a:r>
          </a:p>
          <a:p>
            <a:endParaRPr lang="cs-CZ" dirty="0"/>
          </a:p>
        </p:txBody>
      </p:sp>
    </p:spTree>
    <p:extLst>
      <p:ext uri="{BB962C8B-B14F-4D97-AF65-F5344CB8AC3E}">
        <p14:creationId xmlns:p14="http://schemas.microsoft.com/office/powerpoint/2010/main" val="374291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p:txBody>
          <a:bodyPr>
            <a:normAutofit fontScale="85000" lnSpcReduction="20000"/>
          </a:bodyPr>
          <a:lstStyle/>
          <a:p>
            <a:r>
              <a:rPr lang="cs-CZ" dirty="0"/>
              <a:t>Uznání, věřící se zde obětovali pro službu a oddělovali se od falešného učení, uměli rozpoznat dobré a špatné</a:t>
            </a:r>
          </a:p>
          <a:p>
            <a:r>
              <a:rPr lang="cs-CZ" dirty="0"/>
              <a:t>Obvinění, sbor bez lásky ke Kristu a zamilovanosti, která na rozdíl světské má pokračovat</a:t>
            </a:r>
          </a:p>
          <a:p>
            <a:r>
              <a:rPr lang="cs-CZ" dirty="0"/>
              <a:t>Napomenutí, rozpomenout se – snažit se získat spojení – činit pokání – obnovit původní vztah ke Kristu</a:t>
            </a:r>
          </a:p>
          <a:p>
            <a:r>
              <a:rPr lang="cs-CZ" dirty="0"/>
              <a:t>Bezstarostný sbor v </a:t>
            </a:r>
            <a:r>
              <a:rPr lang="cs-CZ" dirty="0" err="1"/>
              <a:t>Efezu</a:t>
            </a:r>
            <a:r>
              <a:rPr lang="cs-CZ" dirty="0"/>
              <a:t>, který se nevěnoval lásce ke Kristu a byl varován, že může zaniknout</a:t>
            </a:r>
          </a:p>
          <a:p>
            <a:r>
              <a:rPr lang="cs-CZ" dirty="0"/>
              <a:t>Vítěz dostává odměnu v Božím ráji</a:t>
            </a:r>
          </a:p>
          <a:p>
            <a:r>
              <a:rPr lang="cs-CZ" dirty="0"/>
              <a:t>Buďme vytrvalí v zamilovanosti ke Kristu. </a:t>
            </a:r>
          </a:p>
          <a:p>
            <a:r>
              <a:rPr lang="cs-CZ" dirty="0">
                <a:solidFill>
                  <a:srgbClr val="FF0000"/>
                </a:solidFill>
              </a:rPr>
              <a:t>DISKUZE: Jaké konkrétní kroky činíme, abychom měli prvotní lásku ke Kristu? Dokážeme rozpoznat falešné učení?</a:t>
            </a:r>
          </a:p>
          <a:p>
            <a:endParaRPr lang="cs-CZ" dirty="0"/>
          </a:p>
        </p:txBody>
      </p:sp>
    </p:spTree>
    <p:extLst>
      <p:ext uri="{BB962C8B-B14F-4D97-AF65-F5344CB8AC3E}">
        <p14:creationId xmlns:p14="http://schemas.microsoft.com/office/powerpoint/2010/main" val="156299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t>Smyrna</a:t>
            </a:r>
            <a:r>
              <a:rPr lang="cs-CZ" sz="3600" dirty="0"/>
              <a:t> – sbor, který byl korunován</a:t>
            </a:r>
          </a:p>
        </p:txBody>
      </p:sp>
      <p:sp>
        <p:nvSpPr>
          <p:cNvPr id="3" name="Zástupný symbol pro obsah 2"/>
          <p:cNvSpPr>
            <a:spLocks noGrp="1"/>
          </p:cNvSpPr>
          <p:nvPr>
            <p:ph idx="1"/>
          </p:nvPr>
        </p:nvSpPr>
        <p:spPr/>
        <p:txBody>
          <a:bodyPr>
            <a:normAutofit fontScale="62500" lnSpcReduction="20000"/>
          </a:bodyPr>
          <a:lstStyle/>
          <a:p>
            <a:pPr lvl="0"/>
            <a:r>
              <a:rPr lang="cs-CZ" dirty="0"/>
              <a:t>Sbor ve Smyrně (</a:t>
            </a:r>
            <a:r>
              <a:rPr lang="cs-CZ" dirty="0" err="1"/>
              <a:t>Zj</a:t>
            </a:r>
            <a:r>
              <a:rPr lang="cs-CZ" dirty="0"/>
              <a:t> 2, 8-11)</a:t>
            </a:r>
          </a:p>
          <a:p>
            <a:r>
              <a:rPr lang="cs-CZ" i="1" dirty="0">
                <a:solidFill>
                  <a:srgbClr val="FF0000"/>
                </a:solidFill>
              </a:rPr>
              <a:t>8  Andělu církve ve Smyrně piš: Toto praví ten první i poslední, který byl mrtev a je živ: 9  „Vím o tvém soužení a tvé chudobě, ale jsi </a:t>
            </a:r>
            <a:r>
              <a:rPr lang="cs-CZ" i="1" dirty="0" err="1">
                <a:solidFill>
                  <a:srgbClr val="FF0000"/>
                </a:solidFill>
              </a:rPr>
              <a:t>bohat</a:t>
            </a:r>
            <a:r>
              <a:rPr lang="cs-CZ" i="1" dirty="0">
                <a:solidFill>
                  <a:srgbClr val="FF0000"/>
                </a:solidFill>
              </a:rPr>
              <a:t>; vím, jak tě urážejí ti, kdo si říkají židé, ale nejsou, nýbrž je to spolek satanův!10  Neboj se toho, co máš vytrpět. Hle, ďábel má některé z vás uvrhnout do vězení, abyste prošli zkouškou, a budete mít soužení po deset dní. Buď věrný až na smrt, a dám ti vítězný věnec života. 11  Kdo má uši, slyš, co Duch praví církvím: Kdo zvítězí, tomu druhá smrt neublíží.“ </a:t>
            </a:r>
          </a:p>
          <a:p>
            <a:pPr marL="0" lvl="0" indent="0">
              <a:buNone/>
            </a:pPr>
            <a:endParaRPr lang="cs-CZ" dirty="0"/>
          </a:p>
          <a:p>
            <a:pPr lvl="0"/>
            <a:r>
              <a:rPr lang="cs-CZ" dirty="0"/>
              <a:t>Smyrna (=myrha, hořký), dnes velkoměsto </a:t>
            </a:r>
            <a:r>
              <a:rPr lang="cs-CZ" dirty="0" err="1"/>
              <a:t>Izmir</a:t>
            </a:r>
            <a:r>
              <a:rPr lang="cs-CZ" dirty="0"/>
              <a:t> (více jak 4 mil. obyvatel) leží severně od </a:t>
            </a:r>
            <a:r>
              <a:rPr lang="cs-CZ" dirty="0" err="1"/>
              <a:t>Efezu</a:t>
            </a:r>
            <a:r>
              <a:rPr lang="cs-CZ" dirty="0"/>
              <a:t> na konci hluboké zátoky v Egejském moři MAPA</a:t>
            </a:r>
          </a:p>
          <a:p>
            <a:pPr lvl="0"/>
            <a:r>
              <a:rPr lang="cs-CZ" dirty="0"/>
              <a:t>Ježíš jako alfa a omega, mrtvý i živý</a:t>
            </a:r>
          </a:p>
          <a:p>
            <a:pPr lvl="0"/>
            <a:r>
              <a:rPr lang="cs-CZ" dirty="0"/>
              <a:t>Ježíš zná naše soužení</a:t>
            </a:r>
          </a:p>
          <a:p>
            <a:pPr lvl="0"/>
            <a:r>
              <a:rPr lang="cs-CZ" b="1" dirty="0"/>
              <a:t>Nebojme se být věrní až k fyzické smrti</a:t>
            </a:r>
            <a:endParaRPr lang="cs-CZ" dirty="0"/>
          </a:p>
          <a:p>
            <a:pPr lvl="0"/>
            <a:r>
              <a:rPr lang="cs-CZ" dirty="0"/>
              <a:t>Buďme pozorní, co nám Pán říká</a:t>
            </a:r>
          </a:p>
          <a:p>
            <a:pPr lvl="0"/>
            <a:r>
              <a:rPr lang="cs-CZ" dirty="0"/>
              <a:t>Radujme se z věčného života</a:t>
            </a:r>
          </a:p>
          <a:p>
            <a:endParaRPr lang="cs-CZ" dirty="0"/>
          </a:p>
        </p:txBody>
      </p:sp>
    </p:spTree>
    <p:extLst>
      <p:ext uri="{BB962C8B-B14F-4D97-AF65-F5344CB8AC3E}">
        <p14:creationId xmlns:p14="http://schemas.microsoft.com/office/powerpoint/2010/main" val="326321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Smyrny</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741490"/>
            <a:ext cx="7471719" cy="5031386"/>
          </a:xfrm>
          <a:prstGeom prst="rect">
            <a:avLst/>
          </a:prstGeom>
          <a:noFill/>
          <a:ln>
            <a:noFill/>
          </a:ln>
        </p:spPr>
      </p:pic>
      <p:sp>
        <p:nvSpPr>
          <p:cNvPr id="3" name="Ovál 2">
            <a:extLst>
              <a:ext uri="{FF2B5EF4-FFF2-40B4-BE49-F238E27FC236}">
                <a16:creationId xmlns:a16="http://schemas.microsoft.com/office/drawing/2014/main" id="{BD7A4640-1AB7-7F43-0595-BC0AAC919609}"/>
              </a:ext>
            </a:extLst>
          </p:cNvPr>
          <p:cNvSpPr/>
          <p:nvPr/>
        </p:nvSpPr>
        <p:spPr>
          <a:xfrm>
            <a:off x="2570480" y="3738880"/>
            <a:ext cx="44704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9264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68564"/>
            <a:ext cx="7886700" cy="1325563"/>
          </a:xfrm>
        </p:spPr>
        <p:txBody>
          <a:bodyPr>
            <a:normAutofit/>
          </a:bodyPr>
          <a:lstStyle/>
          <a:p>
            <a:r>
              <a:rPr lang="cs-CZ" sz="3600" dirty="0"/>
              <a:t>Historie Smyrny (1)</a:t>
            </a:r>
          </a:p>
        </p:txBody>
      </p:sp>
      <p:sp>
        <p:nvSpPr>
          <p:cNvPr id="3" name="Zástupný symbol pro obsah 2"/>
          <p:cNvSpPr>
            <a:spLocks noGrp="1"/>
          </p:cNvSpPr>
          <p:nvPr>
            <p:ph idx="1"/>
          </p:nvPr>
        </p:nvSpPr>
        <p:spPr>
          <a:xfrm>
            <a:off x="628650" y="1458097"/>
            <a:ext cx="7886700" cy="4718866"/>
          </a:xfrm>
        </p:spPr>
        <p:txBody>
          <a:bodyPr>
            <a:normAutofit fontScale="70000" lnSpcReduction="20000"/>
          </a:bodyPr>
          <a:lstStyle/>
          <a:p>
            <a:r>
              <a:rPr lang="cs-CZ" dirty="0"/>
              <a:t>Město Smyrna jako starobylé místo bylo osídleno obyvateli Anatólie už ve 3. tisíciletí př. Kr. a v období kolem roku 1500 př. Kr. se město dostává pod vliv Chetitské říše a koncem 2. tisíciletí se zde začínají usazovat Řekové, převážně z kmene </a:t>
            </a:r>
            <a:r>
              <a:rPr lang="cs-CZ" dirty="0" err="1"/>
              <a:t>Aiólů</a:t>
            </a:r>
            <a:r>
              <a:rPr lang="cs-CZ" dirty="0"/>
              <a:t> a Iónů. </a:t>
            </a:r>
          </a:p>
          <a:p>
            <a:r>
              <a:rPr lang="cs-CZ" dirty="0"/>
              <a:t>Smyrna se stává významným centrem kultury a obchodu a také důležitým přístavním městem. Vzrůstající slávu a moc Smyrny zastavil až lýdský král </a:t>
            </a:r>
            <a:r>
              <a:rPr lang="cs-CZ" dirty="0" err="1"/>
              <a:t>Gýgés</a:t>
            </a:r>
            <a:r>
              <a:rPr lang="cs-CZ" dirty="0"/>
              <a:t> se svými vojsky v 7. století př. Kr., který město dobyl a zcela zničil. </a:t>
            </a:r>
          </a:p>
          <a:p>
            <a:r>
              <a:rPr lang="cs-CZ" dirty="0"/>
              <a:t>Bývalé velkolepé město dostalo podobu malé vesnice. Následně se celé území Anatólie dostalo pod vliv Perské říše, z jejíž nadvlády zmíněnou oblast vysvobodil až Alexandr Veliký (356-323 př. Kr.), který nechal Smyrnu znovu vybudovat na konci hlubokého zálivu. </a:t>
            </a:r>
          </a:p>
          <a:p>
            <a:r>
              <a:rPr lang="cs-CZ" dirty="0"/>
              <a:t>Město se postupně stává významným střediskem tehdejší řecké </a:t>
            </a:r>
            <a:r>
              <a:rPr lang="cs-CZ" dirty="0" err="1"/>
              <a:t>Seleukovské</a:t>
            </a:r>
            <a:r>
              <a:rPr lang="cs-CZ" dirty="0"/>
              <a:t> říše. Jeho bohatství reprezentuje i v archiváliích zmiňovaná hlavní městská ulice, široká 11 metrů, která byla vydlážděna deskami z pravého zlata. Když si v 1. století př. Kr. území podmanili Římané, pokračoval rozmach města, které bylo i nadále proslulé svým bohatstvím, chrámy, školami, medicínou a vědou. </a:t>
            </a:r>
          </a:p>
          <a:p>
            <a:endParaRPr lang="cs-CZ" dirty="0"/>
          </a:p>
        </p:txBody>
      </p:sp>
    </p:spTree>
    <p:extLst>
      <p:ext uri="{BB962C8B-B14F-4D97-AF65-F5344CB8AC3E}">
        <p14:creationId xmlns:p14="http://schemas.microsoft.com/office/powerpoint/2010/main" val="12073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Proč toto téma? Cíle?</a:t>
            </a:r>
          </a:p>
        </p:txBody>
      </p:sp>
      <p:sp>
        <p:nvSpPr>
          <p:cNvPr id="3" name="Zástupný symbol pro obsah 2"/>
          <p:cNvSpPr>
            <a:spLocks noGrp="1"/>
          </p:cNvSpPr>
          <p:nvPr>
            <p:ph idx="1"/>
          </p:nvPr>
        </p:nvSpPr>
        <p:spPr/>
        <p:txBody>
          <a:bodyPr>
            <a:normAutofit/>
          </a:bodyPr>
          <a:lstStyle/>
          <a:p>
            <a:r>
              <a:rPr lang="cs-CZ" sz="2000" dirty="0"/>
              <a:t>Protože nám zde Bůh, Ježíš Kristus poodhaluje (zjevuje) svoje plány a dává nám příležitost z(Z)jevení Ježíše Krista</a:t>
            </a:r>
          </a:p>
          <a:p>
            <a:r>
              <a:rPr lang="cs-CZ" sz="2000" dirty="0"/>
              <a:t>Protože zde vidíme krále a kněze Ježíše Krista, jak konkrétně slouží sborům, tedy i našim sborům</a:t>
            </a:r>
          </a:p>
          <a:p>
            <a:r>
              <a:rPr lang="cs-CZ" sz="2000" dirty="0"/>
              <a:t>Alfa a Omega k nám všem promlouvá s láskou i napomenutím. Slyšíme ho? Ježíš nás chce seznámit se svým myšlením a postoji.</a:t>
            </a:r>
          </a:p>
          <a:p>
            <a:r>
              <a:rPr lang="cs-CZ" sz="2000" dirty="0"/>
              <a:t>Protože je to i dnes velmi aktuální Kristova zvěst, která nás (lidi i sbory) má posílit v těžké době existence stejně jako tehdy v 1. století po Kr.</a:t>
            </a:r>
          </a:p>
          <a:p>
            <a:r>
              <a:rPr lang="cs-CZ" sz="2000" dirty="0"/>
              <a:t>Chce nám ukázat na konkrétních příkladech jeho názory, abychom se mohli podle nich korigovat</a:t>
            </a:r>
          </a:p>
          <a:p>
            <a:r>
              <a:rPr lang="cs-CZ" sz="2000" dirty="0"/>
              <a:t>Ukazuje nám důsledky, pokud budeme neposlušní (připravuje na budoucnost); být vnímaví k Duchu svatému</a:t>
            </a:r>
          </a:p>
          <a:p>
            <a:endParaRPr lang="cs-CZ" sz="2000" dirty="0"/>
          </a:p>
          <a:p>
            <a:endParaRPr lang="cs-CZ" sz="2000" dirty="0"/>
          </a:p>
        </p:txBody>
      </p:sp>
    </p:spTree>
    <p:extLst>
      <p:ext uri="{BB962C8B-B14F-4D97-AF65-F5344CB8AC3E}">
        <p14:creationId xmlns:p14="http://schemas.microsoft.com/office/powerpoint/2010/main" val="3998802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5C36F55-4B9D-B866-3E25-4C35CADDFE6C}"/>
              </a:ext>
            </a:extLst>
          </p:cNvPr>
          <p:cNvSpPr>
            <a:spLocks noGrp="1"/>
          </p:cNvSpPr>
          <p:nvPr>
            <p:ph type="title"/>
          </p:nvPr>
        </p:nvSpPr>
        <p:spPr>
          <a:xfrm>
            <a:off x="480060" y="325369"/>
            <a:ext cx="3276451" cy="1956841"/>
          </a:xfrm>
        </p:spPr>
        <p:txBody>
          <a:bodyPr anchor="b">
            <a:normAutofit/>
          </a:bodyPr>
          <a:lstStyle/>
          <a:p>
            <a:r>
              <a:rPr lang="cs-CZ" sz="4700"/>
              <a:t>Historie Smyrny (2)</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DADAC1C-8150-2875-C370-F569EC57452B}"/>
              </a:ext>
            </a:extLst>
          </p:cNvPr>
          <p:cNvSpPr>
            <a:spLocks noGrp="1"/>
          </p:cNvSpPr>
          <p:nvPr>
            <p:ph idx="1"/>
          </p:nvPr>
        </p:nvSpPr>
        <p:spPr>
          <a:xfrm>
            <a:off x="480060" y="2872899"/>
            <a:ext cx="3182691" cy="3320668"/>
          </a:xfrm>
        </p:spPr>
        <p:txBody>
          <a:bodyPr>
            <a:normAutofit lnSpcReduction="10000"/>
          </a:bodyPr>
          <a:lstStyle/>
          <a:p>
            <a:r>
              <a:rPr lang="cs-CZ" sz="1600" dirty="0"/>
              <a:t>Smyrna té doby se také stala pověstná svou velmi početnou křesťanskou komunitou, ale také centrem císařského kultu s chrámy zasvěcenými Tiberiovi a později Hadriánovi a sochami </a:t>
            </a:r>
            <a:r>
              <a:rPr lang="cs-CZ" sz="1600" dirty="0" err="1"/>
              <a:t>Domiciána</a:t>
            </a:r>
            <a:r>
              <a:rPr lang="cs-CZ" sz="1600" dirty="0"/>
              <a:t> a </a:t>
            </a:r>
            <a:r>
              <a:rPr lang="cs-CZ" sz="1600" dirty="0" err="1"/>
              <a:t>Trajána</a:t>
            </a:r>
            <a:r>
              <a:rPr lang="cs-CZ" sz="1600" dirty="0"/>
              <a:t>. Docházelo zde k tvrdému pronásledování místních křesťanů. Například r. 153 zde zemřel mučednickou smrtí biskup </a:t>
            </a:r>
            <a:r>
              <a:rPr lang="cs-CZ" sz="1600" dirty="0" err="1"/>
              <a:t>Polykarp</a:t>
            </a:r>
            <a:r>
              <a:rPr lang="cs-CZ" sz="1600" dirty="0"/>
              <a:t>, který podle tradice byl v kontaktu s apoštolem Janem. Později zde zahynulo mnoho křesťanů mučednickou smrtí.</a:t>
            </a:r>
          </a:p>
          <a:p>
            <a:endParaRPr lang="cs-CZ" sz="1600" dirty="0"/>
          </a:p>
        </p:txBody>
      </p:sp>
      <p:pic>
        <p:nvPicPr>
          <p:cNvPr id="5" name="Obrázek 4" descr="Obsah obrázku oblečení, umění, obraz, osoba&#10;&#10;Popis byl vytvořen automaticky">
            <a:extLst>
              <a:ext uri="{FF2B5EF4-FFF2-40B4-BE49-F238E27FC236}">
                <a16:creationId xmlns:a16="http://schemas.microsoft.com/office/drawing/2014/main" id="{86238513-452A-25DA-626E-FF1157AA3E56}"/>
              </a:ext>
            </a:extLst>
          </p:cNvPr>
          <p:cNvPicPr>
            <a:picLocks noChangeAspect="1"/>
          </p:cNvPicPr>
          <p:nvPr/>
        </p:nvPicPr>
        <p:blipFill rotWithShape="1">
          <a:blip r:embed="rId2">
            <a:extLst>
              <a:ext uri="{28A0092B-C50C-407E-A947-70E740481C1C}">
                <a14:useLocalDpi xmlns:a14="http://schemas.microsoft.com/office/drawing/2010/main" val="0"/>
              </a:ext>
            </a:extLst>
          </a:blip>
          <a:srcRect r="452" b="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5466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323F9-1619-A380-B2F4-1A98AB7A6792}"/>
              </a:ext>
            </a:extLst>
          </p:cNvPr>
          <p:cNvSpPr>
            <a:spLocks noGrp="1"/>
          </p:cNvSpPr>
          <p:nvPr>
            <p:ph type="title"/>
          </p:nvPr>
        </p:nvSpPr>
        <p:spPr/>
        <p:txBody>
          <a:bodyPr>
            <a:normAutofit/>
          </a:bodyPr>
          <a:lstStyle/>
          <a:p>
            <a:r>
              <a:rPr lang="cs-CZ" sz="3200" dirty="0"/>
              <a:t>Historie Smyrny (3)</a:t>
            </a:r>
          </a:p>
        </p:txBody>
      </p:sp>
      <p:sp>
        <p:nvSpPr>
          <p:cNvPr id="3" name="Zástupný obsah 2">
            <a:extLst>
              <a:ext uri="{FF2B5EF4-FFF2-40B4-BE49-F238E27FC236}">
                <a16:creationId xmlns:a16="http://schemas.microsoft.com/office/drawing/2014/main" id="{653C9F3B-A70B-C696-C530-7B25DDEF38FB}"/>
              </a:ext>
            </a:extLst>
          </p:cNvPr>
          <p:cNvSpPr>
            <a:spLocks noGrp="1"/>
          </p:cNvSpPr>
          <p:nvPr>
            <p:ph idx="1"/>
          </p:nvPr>
        </p:nvSpPr>
        <p:spPr/>
        <p:txBody>
          <a:bodyPr>
            <a:normAutofit fontScale="85000" lnSpcReduction="20000"/>
          </a:bodyPr>
          <a:lstStyle/>
          <a:p>
            <a:r>
              <a:rPr lang="cs-CZ" dirty="0"/>
              <a:t> V roce 178 město zasáhlo silné zemětřesení, po němž byla Smyrna velmi poškozena, ale vzápětí nechal římský císař Marcus Aurelius město znovu obnovit. V té době zde žilo více než sto tisíc obyvatel. </a:t>
            </a:r>
          </a:p>
          <a:p>
            <a:r>
              <a:rPr lang="cs-CZ" dirty="0"/>
              <a:t>Smyrna často i v budoucnosti odolávala nejrůznějším přírodním katastrofám a následným hladomorům a epidemiím. Po roce 395 se stala součástí Byzantské – Východořímské říše. V průběhu dalších století význam Smyrny postupně upadal. </a:t>
            </a:r>
          </a:p>
          <a:p>
            <a:r>
              <a:rPr lang="cs-CZ" dirty="0"/>
              <a:t>Působí zde působí zde dodnes jedna z původních pravoslavných komunit.</a:t>
            </a:r>
          </a:p>
          <a:p>
            <a:r>
              <a:rPr lang="cs-CZ" dirty="0"/>
              <a:t>Po 2. světové válce nastává v </a:t>
            </a:r>
            <a:r>
              <a:rPr lang="cs-CZ" dirty="0" err="1"/>
              <a:t>Izmiru</a:t>
            </a:r>
            <a:r>
              <a:rPr lang="cs-CZ" dirty="0"/>
              <a:t> velký hospodářský rozvoj, dnes je (po Ankaře a Istanbulu) třetím největším městem Turecka se 4 miliony obyvatel.</a:t>
            </a:r>
          </a:p>
          <a:p>
            <a:endParaRPr lang="cs-CZ" dirty="0"/>
          </a:p>
        </p:txBody>
      </p:sp>
    </p:spTree>
    <p:extLst>
      <p:ext uri="{BB962C8B-B14F-4D97-AF65-F5344CB8AC3E}">
        <p14:creationId xmlns:p14="http://schemas.microsoft.com/office/powerpoint/2010/main" val="103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506662"/>
            <a:ext cx="6792332" cy="4351338"/>
          </a:xfrm>
        </p:spPr>
      </p:pic>
      <p:pic>
        <p:nvPicPr>
          <p:cNvPr id="6" name="Obrázek 5" descr="logos-02-03-smyrna-2.jpg"/>
          <p:cNvPicPr/>
          <p:nvPr/>
        </p:nvPicPr>
        <p:blipFill>
          <a:blip r:embed="rId3">
            <a:extLst>
              <a:ext uri="{28A0092B-C50C-407E-A947-70E740481C1C}">
                <a14:useLocalDpi xmlns:a14="http://schemas.microsoft.com/office/drawing/2010/main" val="0"/>
              </a:ext>
            </a:extLst>
          </a:blip>
          <a:srcRect/>
          <a:stretch>
            <a:fillRect/>
          </a:stretch>
        </p:blipFill>
        <p:spPr bwMode="auto">
          <a:xfrm>
            <a:off x="5375705" y="0"/>
            <a:ext cx="3768295" cy="2695575"/>
          </a:xfrm>
          <a:prstGeom prst="rect">
            <a:avLst/>
          </a:prstGeom>
          <a:noFill/>
          <a:ln>
            <a:noFill/>
          </a:ln>
        </p:spPr>
      </p:pic>
      <p:pic>
        <p:nvPicPr>
          <p:cNvPr id="7" name="Obrázek 6" descr="logos-02-03-smyrna-3.jpg"/>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562475"/>
            <a:ext cx="2857500" cy="2295525"/>
          </a:xfrm>
          <a:prstGeom prst="rect">
            <a:avLst/>
          </a:prstGeom>
          <a:noFill/>
          <a:ln>
            <a:noFill/>
          </a:ln>
        </p:spPr>
      </p:pic>
      <p:pic>
        <p:nvPicPr>
          <p:cNvPr id="3" name="Zástupný obsah 4" descr="Obsah obrázku tržiště, venku, obloha, výjev">
            <a:extLst>
              <a:ext uri="{FF2B5EF4-FFF2-40B4-BE49-F238E27FC236}">
                <a16:creationId xmlns:a16="http://schemas.microsoft.com/office/drawing/2014/main" id="{0826529A-31B3-C29E-E4A6-F19813920E0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525" y="0"/>
            <a:ext cx="5892800" cy="2946400"/>
          </a:xfrm>
        </p:spPr>
      </p:pic>
    </p:spTree>
    <p:extLst>
      <p:ext uri="{BB962C8B-B14F-4D97-AF65-F5344CB8AC3E}">
        <p14:creationId xmlns:p14="http://schemas.microsoft.com/office/powerpoint/2010/main" val="766364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8255"/>
            <a:ext cx="7886700" cy="1325563"/>
          </a:xfrm>
        </p:spPr>
        <p:txBody>
          <a:bodyPr>
            <a:normAutofit/>
          </a:bodyPr>
          <a:lstStyle/>
          <a:p>
            <a:r>
              <a:rPr lang="cs-CZ" sz="3600" dirty="0"/>
              <a:t>Biblické postřehy (1)</a:t>
            </a:r>
          </a:p>
        </p:txBody>
      </p:sp>
      <p:sp>
        <p:nvSpPr>
          <p:cNvPr id="3" name="Zástupný symbol pro obsah 2"/>
          <p:cNvSpPr>
            <a:spLocks noGrp="1"/>
          </p:cNvSpPr>
          <p:nvPr>
            <p:ph idx="1"/>
          </p:nvPr>
        </p:nvSpPr>
        <p:spPr>
          <a:xfrm>
            <a:off x="628650" y="1584960"/>
            <a:ext cx="7886700" cy="5029200"/>
          </a:xfrm>
        </p:spPr>
        <p:txBody>
          <a:bodyPr>
            <a:normAutofit fontScale="92500" lnSpcReduction="20000"/>
          </a:bodyPr>
          <a:lstStyle/>
          <a:p>
            <a:r>
              <a:rPr lang="cs-CZ" sz="2500" dirty="0"/>
              <a:t>Kristus sám zažil, o čem mluví; byl mrtev a je živ; zná jejich chudobu (vyvrženec, který nemá nic) a soužení</a:t>
            </a:r>
          </a:p>
          <a:p>
            <a:r>
              <a:rPr lang="cs-CZ" sz="2500" dirty="0"/>
              <a:t>Smyrna byla významným centrem císařského kultu a místní křesťané se nechtěli klanět císaři a zřejmě proto byli odsunuti na okraj společnosti. Podobně to je dnes v mnoha muslimských zemích</a:t>
            </a:r>
          </a:p>
          <a:p>
            <a:r>
              <a:rPr lang="cs-CZ" sz="2500" dirty="0"/>
              <a:t>Jako v </a:t>
            </a:r>
            <a:r>
              <a:rPr lang="cs-CZ" sz="2500" dirty="0" err="1"/>
              <a:t>Efezu</a:t>
            </a:r>
            <a:r>
              <a:rPr lang="cs-CZ" sz="2500" dirty="0"/>
              <a:t> zde byla silná židovská komunita, která nebyla výrazně pronásledována pro svoje náboženství, ale také zřejmě zakoušeli místní křesťané utrpení i od židů (spolek satanův), kteří nevěřili a židy byli navenek </a:t>
            </a:r>
            <a:r>
              <a:rPr lang="cs-CZ" sz="2500" i="1" dirty="0">
                <a:solidFill>
                  <a:srgbClr val="FF0000"/>
                </a:solidFill>
              </a:rPr>
              <a:t>„Pochopte tedy, že syny Abrahámovými jsou lidé víry“</a:t>
            </a:r>
            <a:r>
              <a:rPr lang="cs-CZ" sz="2500" dirty="0"/>
              <a:t> (</a:t>
            </a:r>
            <a:r>
              <a:rPr lang="cs-CZ" sz="2500" dirty="0" err="1"/>
              <a:t>Ga</a:t>
            </a:r>
            <a:r>
              <a:rPr lang="cs-CZ" sz="2500" dirty="0"/>
              <a:t> 3,7) nebo </a:t>
            </a:r>
            <a:r>
              <a:rPr lang="cs-CZ" sz="2500" i="1" dirty="0">
                <a:solidFill>
                  <a:srgbClr val="FF0000"/>
                </a:solidFill>
              </a:rPr>
              <a:t>„Pravý žid je ten, kdo je jím uvnitř, s obřízkou srdce, která je působena Duchem, nikoliv literou zákona. Ten dojde chvály ne od lidí, nýbrž od Boha“</a:t>
            </a:r>
            <a:r>
              <a:rPr lang="cs-CZ" sz="2500" dirty="0"/>
              <a:t> (Ř 2,29)</a:t>
            </a:r>
          </a:p>
          <a:p>
            <a:r>
              <a:rPr lang="cs-CZ" sz="2500" dirty="0"/>
              <a:t>Ocenění; jsou přeci bohatí, žili pro věčné hodnoty. Pro bohatství, které nelze ukrást. A co my? </a:t>
            </a:r>
            <a:r>
              <a:rPr lang="cs-CZ" sz="2500" i="1" dirty="0">
                <a:solidFill>
                  <a:srgbClr val="FF0000"/>
                </a:solidFill>
              </a:rPr>
              <a:t>„Ukládejte si poklady v nebi, kde je neničí mol ani rez a kde je zloději nevykopávají a nekradou“ </a:t>
            </a:r>
            <a:r>
              <a:rPr lang="cs-CZ" sz="2500" dirty="0"/>
              <a:t>(</a:t>
            </a:r>
            <a:r>
              <a:rPr lang="cs-CZ" sz="2500" dirty="0" err="1"/>
              <a:t>Mt</a:t>
            </a:r>
            <a:r>
              <a:rPr lang="cs-CZ" sz="2500" dirty="0"/>
              <a:t> 6,20).</a:t>
            </a:r>
          </a:p>
          <a:p>
            <a:endParaRPr lang="cs-CZ" dirty="0"/>
          </a:p>
        </p:txBody>
      </p:sp>
    </p:spTree>
    <p:extLst>
      <p:ext uri="{BB962C8B-B14F-4D97-AF65-F5344CB8AC3E}">
        <p14:creationId xmlns:p14="http://schemas.microsoft.com/office/powerpoint/2010/main" val="376975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F4174-BB0A-0FAC-1F64-B375528253ED}"/>
              </a:ext>
            </a:extLst>
          </p:cNvPr>
          <p:cNvSpPr>
            <a:spLocks noGrp="1"/>
          </p:cNvSpPr>
          <p:nvPr>
            <p:ph type="title"/>
          </p:nvPr>
        </p:nvSpPr>
        <p:spPr>
          <a:xfrm>
            <a:off x="628650" y="46037"/>
            <a:ext cx="7886700" cy="1325563"/>
          </a:xfrm>
        </p:spPr>
        <p:txBody>
          <a:bodyPr/>
          <a:lstStyle/>
          <a:p>
            <a:r>
              <a:rPr lang="cs-CZ" dirty="0"/>
              <a:t>Biblické postřehy (2)</a:t>
            </a:r>
          </a:p>
        </p:txBody>
      </p:sp>
      <p:sp>
        <p:nvSpPr>
          <p:cNvPr id="3" name="Zástupný obsah 2">
            <a:extLst>
              <a:ext uri="{FF2B5EF4-FFF2-40B4-BE49-F238E27FC236}">
                <a16:creationId xmlns:a16="http://schemas.microsoft.com/office/drawing/2014/main" id="{CFB303BF-8B37-4151-8F13-62743058276B}"/>
              </a:ext>
            </a:extLst>
          </p:cNvPr>
          <p:cNvSpPr>
            <a:spLocks noGrp="1"/>
          </p:cNvSpPr>
          <p:nvPr>
            <p:ph idx="1"/>
          </p:nvPr>
        </p:nvSpPr>
        <p:spPr>
          <a:xfrm>
            <a:off x="628650" y="1371600"/>
            <a:ext cx="7886700" cy="5293360"/>
          </a:xfrm>
        </p:spPr>
        <p:txBody>
          <a:bodyPr>
            <a:normAutofit fontScale="85000" lnSpcReduction="20000"/>
          </a:bodyPr>
          <a:lstStyle/>
          <a:p>
            <a:r>
              <a:rPr lang="cs-CZ" sz="2800" dirty="0"/>
              <a:t>Sbor ve Smyrně nebyl napomenut, ale varován před soužením „po deset dní“, což může být </a:t>
            </a:r>
          </a:p>
          <a:p>
            <a:pPr marL="457200" indent="-457200">
              <a:buAutoNum type="alphaLcParenR"/>
            </a:pPr>
            <a:r>
              <a:rPr lang="cs-CZ" sz="2800" dirty="0"/>
              <a:t>10 kalendářních dní, tedy velmi krátký čas (</a:t>
            </a:r>
            <a:r>
              <a:rPr lang="cs-CZ" sz="2800" dirty="0" err="1"/>
              <a:t>Gn</a:t>
            </a:r>
            <a:r>
              <a:rPr lang="cs-CZ" sz="2800" dirty="0"/>
              <a:t> 24,55);</a:t>
            </a:r>
          </a:p>
          <a:p>
            <a:pPr marL="457200" indent="-457200">
              <a:buAutoNum type="alphaLcParenR"/>
            </a:pPr>
            <a:r>
              <a:rPr lang="cs-CZ" sz="2800" dirty="0"/>
              <a:t>10 let pronásledování a vězení za císaře Diokleciána (pronásledování v letech 303-313)</a:t>
            </a:r>
          </a:p>
          <a:p>
            <a:pPr marL="457200" indent="-457200">
              <a:buAutoNum type="alphaLcParenR"/>
            </a:pPr>
            <a:r>
              <a:rPr lang="cs-CZ" sz="2800" dirty="0"/>
              <a:t>10 různých pronásledování v rámci Římské říše</a:t>
            </a:r>
          </a:p>
          <a:p>
            <a:r>
              <a:rPr lang="cs-CZ" sz="2800" dirty="0"/>
              <a:t>Co to znamená být věrný až na smrt? Křesťané prvních dvou staletí byly často zabíjeni pro víru, ale často zůstali Kristu věrní, tedy kult prvních mučedníků (Syrakusy); Dnes pro mne třeba případ „</a:t>
            </a:r>
            <a:r>
              <a:rPr lang="cs-CZ" sz="2800" dirty="0" err="1"/>
              <a:t>Jägerstätter</a:t>
            </a:r>
            <a:r>
              <a:rPr lang="cs-CZ" sz="2800" dirty="0"/>
              <a:t>“ ve 2. světové válce</a:t>
            </a:r>
          </a:p>
          <a:p>
            <a:r>
              <a:rPr lang="cs-CZ" sz="2800" dirty="0"/>
              <a:t>Povzbuzení skrze „vítězný věnec života“ (</a:t>
            </a:r>
            <a:r>
              <a:rPr lang="cs-CZ" sz="2800" dirty="0" err="1"/>
              <a:t>Zj</a:t>
            </a:r>
            <a:r>
              <a:rPr lang="cs-CZ" sz="2800" dirty="0"/>
              <a:t> 2,10)  jako symbol odměny za statečnost a vytrvalost (ve Smyrně byly velmi populární řecké sportovní hry) a věčný život a zapsání v knize života (</a:t>
            </a:r>
            <a:r>
              <a:rPr lang="cs-CZ" sz="2800" dirty="0" err="1"/>
              <a:t>Zj</a:t>
            </a:r>
            <a:r>
              <a:rPr lang="cs-CZ" sz="2800" dirty="0"/>
              <a:t> 2,11), vytrvali ve víře v Ježíše (</a:t>
            </a:r>
            <a:r>
              <a:rPr lang="cs-CZ" sz="2800" dirty="0" err="1"/>
              <a:t>Žd</a:t>
            </a:r>
            <a:r>
              <a:rPr lang="cs-CZ" sz="2800" dirty="0"/>
              <a:t> 12, 1-3)</a:t>
            </a:r>
          </a:p>
          <a:p>
            <a:r>
              <a:rPr lang="cs-CZ" sz="2800" dirty="0"/>
              <a:t>Buďme připraveni na zkoušky </a:t>
            </a:r>
            <a:r>
              <a:rPr lang="cs-CZ" sz="2800" i="1" dirty="0">
                <a:solidFill>
                  <a:srgbClr val="FF0000"/>
                </a:solidFill>
              </a:rPr>
              <a:t>„Moji milovaní</a:t>
            </a:r>
            <a:r>
              <a:rPr lang="cs-CZ" sz="2800" i="1">
                <a:solidFill>
                  <a:srgbClr val="FF0000"/>
                </a:solidFill>
              </a:rPr>
              <a:t>, nebuďte </a:t>
            </a:r>
            <a:r>
              <a:rPr lang="cs-CZ" sz="2800" i="1" dirty="0">
                <a:solidFill>
                  <a:srgbClr val="FF0000"/>
                </a:solidFill>
              </a:rPr>
              <a:t>zmateni výhní zkoušky, která na nás přišla…“ </a:t>
            </a:r>
            <a:r>
              <a:rPr lang="cs-CZ" sz="2800" dirty="0"/>
              <a:t>(1. P 4, 12)</a:t>
            </a:r>
          </a:p>
          <a:p>
            <a:endParaRPr lang="cs-CZ" sz="2800" dirty="0"/>
          </a:p>
          <a:p>
            <a:endParaRPr lang="cs-CZ" dirty="0"/>
          </a:p>
        </p:txBody>
      </p:sp>
    </p:spTree>
    <p:extLst>
      <p:ext uri="{BB962C8B-B14F-4D97-AF65-F5344CB8AC3E}">
        <p14:creationId xmlns:p14="http://schemas.microsoft.com/office/powerpoint/2010/main" val="292316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p:txBody>
          <a:bodyPr>
            <a:normAutofit lnSpcReduction="10000"/>
          </a:bodyPr>
          <a:lstStyle/>
          <a:p>
            <a:pPr lvl="0"/>
            <a:r>
              <a:rPr lang="cs-CZ" sz="2400" dirty="0"/>
              <a:t>Ježíš jako alfa a omega, byl mrtvý a je živý. S tímto postojem musíme vykročit a žít zde a svědčit o něm</a:t>
            </a:r>
          </a:p>
          <a:p>
            <a:pPr lvl="0"/>
            <a:r>
              <a:rPr lang="cs-CZ" sz="2400" dirty="0"/>
              <a:t>Ježíš zná naše soužení (On si prošel nespravedlivým ukřižováním)</a:t>
            </a:r>
          </a:p>
          <a:p>
            <a:pPr lvl="0"/>
            <a:r>
              <a:rPr lang="cs-CZ" sz="2400" b="1" dirty="0"/>
              <a:t>Nebojme se být věrní až k fyzické smrti. </a:t>
            </a:r>
            <a:r>
              <a:rPr lang="cs-CZ" sz="2400" dirty="0"/>
              <a:t>Jsme na to připraveni?</a:t>
            </a:r>
          </a:p>
          <a:p>
            <a:pPr lvl="0"/>
            <a:r>
              <a:rPr lang="cs-CZ" sz="2400" dirty="0"/>
              <a:t>Buďme pozorní, co nám Pán říká</a:t>
            </a:r>
          </a:p>
          <a:p>
            <a:pPr lvl="0"/>
            <a:r>
              <a:rPr lang="cs-CZ" sz="2400" dirty="0"/>
              <a:t>Radujme se z vítězného věnce a věčného života, protože druhá smrt nám neublíží</a:t>
            </a:r>
          </a:p>
          <a:p>
            <a:pPr lvl="0"/>
            <a:r>
              <a:rPr lang="cs-CZ" sz="2400" dirty="0">
                <a:solidFill>
                  <a:srgbClr val="FF0000"/>
                </a:solidFill>
              </a:rPr>
              <a:t>DISKUZE: Jakým způsobem pracujeme s myšlenkou, že jako křesťané jsme fyzicky pronásledováni? Nejen my osobně, ale také naši sourozenci ve světě. Jak neseme zkoušky v životě?</a:t>
            </a:r>
          </a:p>
          <a:p>
            <a:endParaRPr lang="cs-CZ" dirty="0"/>
          </a:p>
        </p:txBody>
      </p:sp>
    </p:spTree>
    <p:extLst>
      <p:ext uri="{BB962C8B-B14F-4D97-AF65-F5344CB8AC3E}">
        <p14:creationId xmlns:p14="http://schemas.microsoft.com/office/powerpoint/2010/main" val="1380083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9686"/>
            <a:ext cx="7886700" cy="1325563"/>
          </a:xfrm>
        </p:spPr>
        <p:txBody>
          <a:bodyPr/>
          <a:lstStyle/>
          <a:p>
            <a:r>
              <a:rPr lang="cs-CZ" sz="3600" b="1" dirty="0"/>
              <a:t>Pergamon</a:t>
            </a:r>
            <a:r>
              <a:rPr lang="cs-CZ" sz="3600" dirty="0"/>
              <a:t> – sbor, který dělal kompromisy </a:t>
            </a:r>
          </a:p>
        </p:txBody>
      </p:sp>
      <p:sp>
        <p:nvSpPr>
          <p:cNvPr id="3" name="Zástupný symbol pro obsah 2"/>
          <p:cNvSpPr>
            <a:spLocks noGrp="1"/>
          </p:cNvSpPr>
          <p:nvPr>
            <p:ph idx="1"/>
          </p:nvPr>
        </p:nvSpPr>
        <p:spPr>
          <a:xfrm>
            <a:off x="628650" y="1345249"/>
            <a:ext cx="7886700" cy="5390831"/>
          </a:xfrm>
        </p:spPr>
        <p:txBody>
          <a:bodyPr>
            <a:normAutofit fontScale="62500" lnSpcReduction="20000"/>
          </a:bodyPr>
          <a:lstStyle/>
          <a:p>
            <a:pPr lvl="0"/>
            <a:r>
              <a:rPr lang="cs-CZ" dirty="0"/>
              <a:t>Sbor v Pergamonu (</a:t>
            </a:r>
            <a:r>
              <a:rPr lang="cs-CZ" dirty="0" err="1"/>
              <a:t>Zj</a:t>
            </a:r>
            <a:r>
              <a:rPr lang="cs-CZ" dirty="0"/>
              <a:t> 2, 12-17)</a:t>
            </a:r>
          </a:p>
          <a:p>
            <a:pPr lvl="0"/>
            <a:r>
              <a:rPr lang="cs-CZ" i="1" dirty="0">
                <a:solidFill>
                  <a:srgbClr val="FF0000"/>
                </a:solidFill>
              </a:rPr>
              <a:t>12  Andělu církve v Pergamu piš: Toto praví ten, který má ostrý dvousečný meč: 13  „Vím, kde bydlíš: tam, kde je trůn satanův. Avšak pevně se držíš mého jména a nezapřel jsi víru ve mne ani ve dnech, kdy můj věrný svědek </a:t>
            </a:r>
            <a:r>
              <a:rPr lang="cs-CZ" i="1" dirty="0" err="1">
                <a:solidFill>
                  <a:srgbClr val="FF0000"/>
                </a:solidFill>
              </a:rPr>
              <a:t>Antipas</a:t>
            </a:r>
            <a:r>
              <a:rPr lang="cs-CZ" i="1" dirty="0">
                <a:solidFill>
                  <a:srgbClr val="FF0000"/>
                </a:solidFill>
              </a:rPr>
              <a:t> byl zabit mezi vámi, tam, kde bydlí satan.14  Jen to mám proti tobě, že u sebe máš zastánce učení </a:t>
            </a:r>
            <a:r>
              <a:rPr lang="cs-CZ" i="1" dirty="0" err="1">
                <a:solidFill>
                  <a:srgbClr val="FF0000"/>
                </a:solidFill>
              </a:rPr>
              <a:t>Balaámova</a:t>
            </a:r>
            <a:r>
              <a:rPr lang="cs-CZ" i="1" dirty="0">
                <a:solidFill>
                  <a:srgbClr val="FF0000"/>
                </a:solidFill>
              </a:rPr>
              <a:t>. Jako on učil Baláka svádět syny Izraele, aby se účastnili modlářských hostin a smilstva,15  tak i ty máš některé, kteří zastávají učení Nikolaitů.16  Proto se obrať! Ne-li, brzo k tobě přijdu a budu s nimi bojovat mečem svých úst. 17  Kdo má uši, slyš, co Duch praví církvím: Tomu, kdo zvítězí, dám jíst ze skryté many; dám mu bílý kamének, a na tom kaménku je napsáno nové jméno, které nezná nikdo než ten, kdo je dostává.“ </a:t>
            </a:r>
          </a:p>
          <a:p>
            <a:pPr lvl="0"/>
            <a:endParaRPr lang="cs-CZ" dirty="0"/>
          </a:p>
          <a:p>
            <a:pPr lvl="0"/>
            <a:r>
              <a:rPr lang="cs-CZ" dirty="0"/>
              <a:t>Původní město Pergamon (=ženatý) leží na vyvýšenině v údolní nížině řeky </a:t>
            </a:r>
            <a:r>
              <a:rPr lang="cs-CZ" dirty="0" err="1"/>
              <a:t>Bakircay</a:t>
            </a:r>
            <a:r>
              <a:rPr lang="cs-CZ" dirty="0"/>
              <a:t> a je součástí dnešního tureckého města Bergama MAPA</a:t>
            </a:r>
          </a:p>
          <a:p>
            <a:pPr lvl="0"/>
            <a:r>
              <a:rPr lang="cs-CZ" dirty="0"/>
              <a:t>Ježíš jako soudce s dvojsečným slovním mečem (</a:t>
            </a:r>
            <a:r>
              <a:rPr lang="cs-CZ" dirty="0" err="1"/>
              <a:t>Žd</a:t>
            </a:r>
            <a:r>
              <a:rPr lang="cs-CZ" dirty="0"/>
              <a:t> 4,12)</a:t>
            </a:r>
          </a:p>
          <a:p>
            <a:pPr lvl="0"/>
            <a:r>
              <a:rPr lang="cs-CZ" dirty="0"/>
              <a:t>Pergamon významné sídlo pohanských kultů i kultu římského císaře tedy i satana</a:t>
            </a:r>
          </a:p>
          <a:p>
            <a:pPr lvl="0"/>
            <a:r>
              <a:rPr lang="cs-CZ" dirty="0"/>
              <a:t>Sbor zůstává věrný, i když z nejbližšího okolí útočí satan</a:t>
            </a:r>
          </a:p>
          <a:p>
            <a:pPr lvl="0"/>
            <a:r>
              <a:rPr lang="cs-CZ" b="1" dirty="0"/>
              <a:t>Přesto sbor toleroval mezi sebou falešné učení </a:t>
            </a:r>
            <a:r>
              <a:rPr lang="cs-CZ" b="1" dirty="0" err="1"/>
              <a:t>Baláma</a:t>
            </a:r>
            <a:r>
              <a:rPr lang="cs-CZ" b="1" dirty="0"/>
              <a:t> (Nu 22-25) a </a:t>
            </a:r>
            <a:r>
              <a:rPr lang="cs-CZ" b="1" dirty="0" err="1"/>
              <a:t>Nikolaitů</a:t>
            </a:r>
            <a:endParaRPr lang="cs-CZ" dirty="0"/>
          </a:p>
          <a:p>
            <a:pPr lvl="0"/>
            <a:r>
              <a:rPr lang="cs-CZ" dirty="0"/>
              <a:t>Kristus nabádá sbor, aby to začal řešit, jinak bude bojovat slovním mečem On sám</a:t>
            </a:r>
          </a:p>
          <a:p>
            <a:pPr lvl="0"/>
            <a:r>
              <a:rPr lang="cs-CZ" dirty="0"/>
              <a:t>Kdo toto řeší, dostává odměnu (manu a bílý kamínek)</a:t>
            </a:r>
          </a:p>
          <a:p>
            <a:endParaRPr lang="cs-CZ" dirty="0"/>
          </a:p>
        </p:txBody>
      </p:sp>
    </p:spTree>
    <p:extLst>
      <p:ext uri="{BB962C8B-B14F-4D97-AF65-F5344CB8AC3E}">
        <p14:creationId xmlns:p14="http://schemas.microsoft.com/office/powerpoint/2010/main" val="90987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Pergamonu</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C9767613-501F-D1C4-8D81-EE29226471EF}"/>
              </a:ext>
            </a:extLst>
          </p:cNvPr>
          <p:cNvSpPr/>
          <p:nvPr/>
        </p:nvSpPr>
        <p:spPr>
          <a:xfrm>
            <a:off x="2651760" y="2032000"/>
            <a:ext cx="386080" cy="3149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63004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7205"/>
            <a:ext cx="7886700" cy="1325563"/>
          </a:xfrm>
        </p:spPr>
        <p:txBody>
          <a:bodyPr>
            <a:normAutofit/>
          </a:bodyPr>
          <a:lstStyle/>
          <a:p>
            <a:r>
              <a:rPr lang="cs-CZ" sz="3200" dirty="0"/>
              <a:t>Historie Pergamonu (1)</a:t>
            </a:r>
          </a:p>
        </p:txBody>
      </p:sp>
      <p:sp>
        <p:nvSpPr>
          <p:cNvPr id="3" name="Zástupný symbol pro obsah 2"/>
          <p:cNvSpPr>
            <a:spLocks noGrp="1"/>
          </p:cNvSpPr>
          <p:nvPr>
            <p:ph idx="1"/>
          </p:nvPr>
        </p:nvSpPr>
        <p:spPr>
          <a:xfrm>
            <a:off x="628650" y="1209040"/>
            <a:ext cx="7886700" cy="6004560"/>
          </a:xfrm>
        </p:spPr>
        <p:txBody>
          <a:bodyPr>
            <a:noAutofit/>
          </a:bodyPr>
          <a:lstStyle/>
          <a:p>
            <a:r>
              <a:rPr lang="cs-CZ" sz="1800" dirty="0"/>
              <a:t>Starověké řecké město Pergamon nebylo geograficky strategickým místem, ani se zde neprotínala křižovatka obchodních cest, jak tomu bylo ve Smyrně, vzdálené asi 70 kilometrů. Přesto se město stalo ve své době velmi významným kulturním, politickým, náboženským i vědeckým centrem mocného helénistického království. Ve svých spisech ho zmiňovali i významní filozofové tehdejší doby – </a:t>
            </a:r>
            <a:r>
              <a:rPr lang="cs-CZ" sz="1800" dirty="0" err="1"/>
              <a:t>Strabón</a:t>
            </a:r>
            <a:r>
              <a:rPr lang="cs-CZ" sz="1800" dirty="0"/>
              <a:t> nazýval Pergamon věhlasným městem a Plinius ho dokonce označil za nejslavnější asijské město. </a:t>
            </a:r>
          </a:p>
          <a:p>
            <a:r>
              <a:rPr lang="cs-CZ" sz="1800" dirty="0"/>
              <a:t>Pergamon byl vystavěn na území </a:t>
            </a:r>
            <a:r>
              <a:rPr lang="cs-CZ" sz="1800" dirty="0" err="1"/>
              <a:t>Mýsie</a:t>
            </a:r>
            <a:r>
              <a:rPr lang="cs-CZ" sz="1800" dirty="0"/>
              <a:t> (severozápadní Malá Asie) na svazích vysokého kopce nad řekou. Jeho nevšední architektura zvolila vybudování tří městských plošin na terasách, navzájem propojených schodišti. Dnes se zde nachází jeden z nejzachovalejších komplexů archeologických památek na území Turecka.</a:t>
            </a:r>
          </a:p>
          <a:p>
            <a:r>
              <a:rPr lang="cs-CZ" sz="1800" dirty="0"/>
              <a:t>Podle legendy město založil </a:t>
            </a:r>
            <a:r>
              <a:rPr lang="cs-CZ" sz="1800" dirty="0" err="1"/>
              <a:t>Télefos</a:t>
            </a:r>
            <a:r>
              <a:rPr lang="cs-CZ" sz="1800" dirty="0"/>
              <a:t>, syn Hérakla a matky </a:t>
            </a:r>
            <a:r>
              <a:rPr lang="cs-CZ" sz="1800" dirty="0" err="1"/>
              <a:t>Augé</a:t>
            </a:r>
            <a:r>
              <a:rPr lang="cs-CZ" sz="1800" dirty="0"/>
              <a:t>, která byla kněžkou bohyně Athény. Od počátku 1. tisíciletí př. Kr. byl Pergamon osídlen řeckými </a:t>
            </a:r>
            <a:r>
              <a:rPr lang="cs-CZ" sz="1800" dirty="0" err="1"/>
              <a:t>Aióly</a:t>
            </a:r>
            <a:r>
              <a:rPr lang="cs-CZ" sz="1800" dirty="0"/>
              <a:t> a thráckými kmeny. Roku 333 př. Kr. dobyl území Alexandr Veliký, po jeho smrti se velká říše rozpadla na menší státy, kterým vládli jeho diadochové. Jedním z nich byl </a:t>
            </a:r>
            <a:r>
              <a:rPr lang="cs-CZ" sz="1800" dirty="0" err="1"/>
              <a:t>Lýsimachos</a:t>
            </a:r>
            <a:r>
              <a:rPr lang="cs-CZ" sz="1800" dirty="0"/>
              <a:t>, makedonský důstojník, který se stal vládcem Pergamonu. V opevněném městě si uložil svůj poklad ve zlatě a stříbře, který prý vážil až 9000 talentů a svěřil ho do správy eunuchovi </a:t>
            </a:r>
            <a:r>
              <a:rPr lang="cs-CZ" sz="1800" dirty="0" err="1"/>
              <a:t>Filletariovi</a:t>
            </a:r>
            <a:r>
              <a:rPr lang="cs-CZ" sz="1800" dirty="0"/>
              <a:t>. Když roku 281 př. Kr. </a:t>
            </a:r>
            <a:r>
              <a:rPr lang="cs-CZ" sz="1800" dirty="0" err="1"/>
              <a:t>Lýsimachos</a:t>
            </a:r>
            <a:r>
              <a:rPr lang="cs-CZ" sz="1800" dirty="0"/>
              <a:t> zemřel, stal se </a:t>
            </a:r>
            <a:r>
              <a:rPr lang="cs-CZ" sz="1800" dirty="0" err="1"/>
              <a:t>Filletarius</a:t>
            </a:r>
            <a:r>
              <a:rPr lang="cs-CZ" sz="1800" dirty="0"/>
              <a:t> vládcem Pergamonu a založil dynastii </a:t>
            </a:r>
            <a:r>
              <a:rPr lang="cs-CZ" sz="1800" dirty="0" err="1"/>
              <a:t>Attalovců</a:t>
            </a:r>
            <a:r>
              <a:rPr lang="cs-CZ" sz="1800" dirty="0"/>
              <a:t>. </a:t>
            </a:r>
          </a:p>
          <a:p>
            <a:endParaRPr lang="cs-CZ" sz="1200" dirty="0"/>
          </a:p>
        </p:txBody>
      </p:sp>
    </p:spTree>
    <p:extLst>
      <p:ext uri="{BB962C8B-B14F-4D97-AF65-F5344CB8AC3E}">
        <p14:creationId xmlns:p14="http://schemas.microsoft.com/office/powerpoint/2010/main" val="156723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Pergamonu (2)</a:t>
            </a:r>
          </a:p>
        </p:txBody>
      </p:sp>
      <p:sp>
        <p:nvSpPr>
          <p:cNvPr id="3" name="Zástupný symbol pro obsah 2"/>
          <p:cNvSpPr>
            <a:spLocks noGrp="1"/>
          </p:cNvSpPr>
          <p:nvPr>
            <p:ph idx="1"/>
          </p:nvPr>
        </p:nvSpPr>
        <p:spPr>
          <a:xfrm>
            <a:off x="628650" y="1421971"/>
            <a:ext cx="7886700" cy="5028256"/>
          </a:xfrm>
        </p:spPr>
        <p:txBody>
          <a:bodyPr>
            <a:normAutofit fontScale="77500" lnSpcReduction="20000"/>
          </a:bodyPr>
          <a:lstStyle/>
          <a:p>
            <a:r>
              <a:rPr lang="cs-CZ" sz="3600" dirty="0"/>
              <a:t>Po jeho smrti roku 263 př. Kr. se vlády nad Pergamonem ujímá jeho synovec </a:t>
            </a:r>
            <a:r>
              <a:rPr lang="cs-CZ" sz="3600" dirty="0" err="1"/>
              <a:t>Eumenés</a:t>
            </a:r>
            <a:r>
              <a:rPr lang="cs-CZ" sz="3600" dirty="0"/>
              <a:t> I., následně přichází </a:t>
            </a:r>
            <a:r>
              <a:rPr lang="cs-CZ" sz="3600" dirty="0" err="1"/>
              <a:t>Attalos</a:t>
            </a:r>
            <a:r>
              <a:rPr lang="cs-CZ" sz="3600" dirty="0"/>
              <a:t> I., který si v letech 229-222 př. Kr. podrobil většinovou část Anatolie. Za jeho panování byl Pergamon povýšen mezi přední helénistické státy. </a:t>
            </a:r>
            <a:endParaRPr lang="cs-CZ" sz="3500" dirty="0"/>
          </a:p>
          <a:p>
            <a:r>
              <a:rPr lang="cs-CZ" sz="3500" dirty="0" err="1"/>
              <a:t>Attalos</a:t>
            </a:r>
            <a:r>
              <a:rPr lang="cs-CZ" sz="3500" dirty="0"/>
              <a:t> přijal jako první z rodu </a:t>
            </a:r>
            <a:r>
              <a:rPr lang="cs-CZ" sz="3500" dirty="0" err="1"/>
              <a:t>Attalovců</a:t>
            </a:r>
            <a:r>
              <a:rPr lang="cs-CZ" sz="3500" dirty="0"/>
              <a:t> královský titul a zasloužil se o velký rozvoj a prosperitu města. Jeho cílem bylo, aby se </a:t>
            </a:r>
            <a:r>
              <a:rPr lang="cs-CZ" sz="3500" b="1" dirty="0"/>
              <a:t>Pergamon stal Athénami východu. Byl velkým podporovatelem věd a umění, jeho pozvání přijímali mnozí učenci, umělci a filozofové </a:t>
            </a:r>
            <a:r>
              <a:rPr lang="cs-CZ" sz="3500" dirty="0"/>
              <a:t>z dalekých končin. Jeho synové </a:t>
            </a:r>
            <a:r>
              <a:rPr lang="cs-CZ" sz="3500" dirty="0" err="1"/>
              <a:t>Eumenés</a:t>
            </a:r>
            <a:r>
              <a:rPr lang="cs-CZ" sz="3500" dirty="0"/>
              <a:t> II. a </a:t>
            </a:r>
            <a:r>
              <a:rPr lang="cs-CZ" sz="3500" dirty="0" err="1"/>
              <a:t>Attalos</a:t>
            </a:r>
            <a:r>
              <a:rPr lang="cs-CZ" sz="3500" dirty="0"/>
              <a:t> II. pokračovali v otcových šlépějích a království i nadále vzkvétalo, říše té doby čítala pět a půl miliónů obyvatel. </a:t>
            </a:r>
          </a:p>
          <a:p>
            <a:endParaRPr lang="cs-CZ" dirty="0"/>
          </a:p>
        </p:txBody>
      </p:sp>
    </p:spTree>
    <p:extLst>
      <p:ext uri="{BB962C8B-B14F-4D97-AF65-F5344CB8AC3E}">
        <p14:creationId xmlns:p14="http://schemas.microsoft.com/office/powerpoint/2010/main" val="78502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a geografické souvislosti</a:t>
            </a:r>
          </a:p>
        </p:txBody>
      </p:sp>
      <p:sp>
        <p:nvSpPr>
          <p:cNvPr id="3" name="Zástupný symbol pro obsah 2"/>
          <p:cNvSpPr>
            <a:spLocks noGrp="1"/>
          </p:cNvSpPr>
          <p:nvPr>
            <p:ph idx="1"/>
          </p:nvPr>
        </p:nvSpPr>
        <p:spPr/>
        <p:txBody>
          <a:bodyPr>
            <a:normAutofit fontScale="92500" lnSpcReduction="20000"/>
          </a:bodyPr>
          <a:lstStyle/>
          <a:p>
            <a:r>
              <a:rPr lang="cs-CZ" sz="2000" dirty="0"/>
              <a:t>Pisatel textu 2. a 3. kap. ve Zjevení je apoštol Jan (teolog Jan?) autor stále zdrojem diskuzí. Musel totiž dobře znát prostředí v Malé Asii a struktura textu je odlišná od Janova evangelia a jeho 3 dopisů</a:t>
            </a:r>
          </a:p>
          <a:p>
            <a:r>
              <a:rPr lang="cs-CZ" sz="2000" dirty="0"/>
              <a:t>Autorem textu je Pán Ježíš Kristus, který má moc a je alfa i omega</a:t>
            </a:r>
          </a:p>
          <a:p>
            <a:r>
              <a:rPr lang="cs-CZ" sz="2000" dirty="0"/>
              <a:t>Ježíš Janovi odhaluje tajemství (</a:t>
            </a:r>
            <a:r>
              <a:rPr lang="cs-CZ" sz="2000" dirty="0" err="1"/>
              <a:t>Zj</a:t>
            </a:r>
            <a:r>
              <a:rPr lang="cs-CZ" sz="2000" dirty="0"/>
              <a:t> 1,20):</a:t>
            </a:r>
          </a:p>
          <a:p>
            <a:pPr marL="457200" indent="-457200">
              <a:buAutoNum type="alphaLcParenR"/>
            </a:pPr>
            <a:r>
              <a:rPr lang="cs-CZ" sz="2000" dirty="0"/>
              <a:t>7 svícnů je 7 církví</a:t>
            </a:r>
          </a:p>
          <a:p>
            <a:pPr marL="457200" indent="-457200">
              <a:buAutoNum type="alphaLcParenR"/>
            </a:pPr>
            <a:r>
              <a:rPr lang="cs-CZ" sz="2000" dirty="0"/>
              <a:t>7 hvězd jsou andělé těchto 7 církví</a:t>
            </a:r>
          </a:p>
          <a:p>
            <a:pPr marL="0" indent="0">
              <a:buNone/>
            </a:pPr>
            <a:endParaRPr lang="cs-CZ" sz="2000" dirty="0"/>
          </a:p>
          <a:p>
            <a:r>
              <a:rPr lang="cs-CZ" sz="2000" dirty="0"/>
              <a:t>Nacházíme se na západě poloostrova Malé Asie v dnešním Turecku</a:t>
            </a:r>
          </a:p>
          <a:p>
            <a:r>
              <a:rPr lang="cs-CZ" sz="2000" dirty="0"/>
              <a:t>V době vzniku textu to byla římská provincie Asie s hl. městem </a:t>
            </a:r>
            <a:r>
              <a:rPr lang="cs-CZ" sz="2000" dirty="0" err="1"/>
              <a:t>Efez</a:t>
            </a:r>
            <a:r>
              <a:rPr lang="cs-CZ" sz="2000" dirty="0"/>
              <a:t>, která byla jednou z nejbohatších v tehdejším Římě</a:t>
            </a:r>
          </a:p>
          <a:p>
            <a:r>
              <a:rPr lang="cs-CZ" sz="2000" dirty="0"/>
              <a:t>Města byla pod silným vlivem Říma i židovství (židovští emigranti po zboření Jeruzaléma); </a:t>
            </a:r>
          </a:p>
          <a:p>
            <a:r>
              <a:rPr lang="cs-CZ" sz="2000" dirty="0"/>
              <a:t>židé na rozdíl od křesťanů nebyli výrazně pronásledováni Římem a mohli své náboženství praktikovat</a:t>
            </a:r>
          </a:p>
        </p:txBody>
      </p:sp>
    </p:spTree>
    <p:extLst>
      <p:ext uri="{BB962C8B-B14F-4D97-AF65-F5344CB8AC3E}">
        <p14:creationId xmlns:p14="http://schemas.microsoft.com/office/powerpoint/2010/main" val="319752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F2F3A6-B3C6-2843-CB18-A68D5F4D24FD}"/>
              </a:ext>
            </a:extLst>
          </p:cNvPr>
          <p:cNvSpPr>
            <a:spLocks noGrp="1"/>
          </p:cNvSpPr>
          <p:nvPr>
            <p:ph type="title"/>
          </p:nvPr>
        </p:nvSpPr>
        <p:spPr/>
        <p:txBody>
          <a:bodyPr/>
          <a:lstStyle/>
          <a:p>
            <a:r>
              <a:rPr lang="cs-CZ" dirty="0"/>
              <a:t>Historie Pergamonu (3)</a:t>
            </a:r>
          </a:p>
        </p:txBody>
      </p:sp>
      <p:sp>
        <p:nvSpPr>
          <p:cNvPr id="3" name="Zástupný obsah 2">
            <a:extLst>
              <a:ext uri="{FF2B5EF4-FFF2-40B4-BE49-F238E27FC236}">
                <a16:creationId xmlns:a16="http://schemas.microsoft.com/office/drawing/2014/main" id="{71861F77-1989-0E9B-61BC-C8986994ADEF}"/>
              </a:ext>
            </a:extLst>
          </p:cNvPr>
          <p:cNvSpPr>
            <a:spLocks noGrp="1"/>
          </p:cNvSpPr>
          <p:nvPr>
            <p:ph idx="1"/>
          </p:nvPr>
        </p:nvSpPr>
        <p:spPr/>
        <p:txBody>
          <a:bodyPr>
            <a:normAutofit fontScale="70000" lnSpcReduction="20000"/>
          </a:bodyPr>
          <a:lstStyle/>
          <a:p>
            <a:r>
              <a:rPr lang="cs-CZ" sz="2800" dirty="0"/>
              <a:t>Za vlády </a:t>
            </a:r>
            <a:r>
              <a:rPr lang="cs-CZ" sz="2800" dirty="0" err="1"/>
              <a:t>Attalovců</a:t>
            </a:r>
            <a:r>
              <a:rPr lang="cs-CZ" sz="2800" dirty="0"/>
              <a:t> se výstavní metropole stala věhlasným kulturním centrem s mnoha honosnými stavbami – pergamské divadlo pojalo až 10 000 diváků a bylo proslulé svým umístěním na strmém svahu. Zdejší </a:t>
            </a:r>
            <a:r>
              <a:rPr lang="cs-CZ" sz="2800" b="1" dirty="0"/>
              <a:t>unikátní knihovna se svými 200 000 svitky konkurovala knihovně v Alexandrii</a:t>
            </a:r>
            <a:r>
              <a:rPr lang="cs-CZ" sz="2800" dirty="0"/>
              <a:t>. Byly zde vybudovány i </a:t>
            </a:r>
            <a:r>
              <a:rPr lang="cs-CZ" sz="2800" b="1" dirty="0"/>
              <a:t>chrámy k uctívání Dionýsa a Démétér, dórský chrám bohyně Athény, </a:t>
            </a:r>
            <a:r>
              <a:rPr lang="cs-CZ" sz="2800" b="1" dirty="0" err="1"/>
              <a:t>Traiánův</a:t>
            </a:r>
            <a:r>
              <a:rPr lang="cs-CZ" sz="2800" b="1" dirty="0"/>
              <a:t> chrám </a:t>
            </a:r>
            <a:r>
              <a:rPr lang="cs-CZ" sz="2800" dirty="0"/>
              <a:t>a také svatyně, v níž byli uctíváni králové. Jižně od akropole se nacházel </a:t>
            </a:r>
            <a:r>
              <a:rPr lang="cs-CZ" sz="2800" b="1" dirty="0" err="1"/>
              <a:t>Asklépion</a:t>
            </a:r>
            <a:r>
              <a:rPr lang="cs-CZ" sz="2800" b="1" dirty="0"/>
              <a:t> – svatyně boha Asklépia, kde jeho kněží vykonávali očistné obřady a bylo zde světoznámé lékařské centrum, kde m. j. byly založeny první metody rehabilitace. Znakem tohoto boha léčitelství byl had ovinutý na žerdi (i dnes symbolem lékařství)</a:t>
            </a:r>
            <a:r>
              <a:rPr lang="cs-CZ" sz="2800" dirty="0"/>
              <a:t>. </a:t>
            </a:r>
            <a:endParaRPr lang="cs-CZ" sz="2800" b="1" dirty="0"/>
          </a:p>
          <a:p>
            <a:r>
              <a:rPr lang="cs-CZ" sz="2800" dirty="0"/>
              <a:t>Na vrcholu akropole stál v severní části královský palác, na jihu ležela Horní agora – tržiště a mezi nimi </a:t>
            </a:r>
            <a:r>
              <a:rPr lang="cs-CZ" sz="2800" b="1" dirty="0"/>
              <a:t>Velký Diův oltář (ve Zjevení označen jako „satanův trůn“), </a:t>
            </a:r>
            <a:r>
              <a:rPr lang="cs-CZ" sz="2800" dirty="0"/>
              <a:t>jehož výstavbou pověřil </a:t>
            </a:r>
            <a:r>
              <a:rPr lang="cs-CZ" sz="2800" dirty="0" err="1"/>
              <a:t>Eumenés</a:t>
            </a:r>
            <a:r>
              <a:rPr lang="cs-CZ" sz="2800" dirty="0"/>
              <a:t> II. umělce ze zdejší proslulé sochařské školy. Pergamský oltář byl následně dokončen za vlády </a:t>
            </a:r>
            <a:r>
              <a:rPr lang="cs-CZ" sz="2800" dirty="0" err="1"/>
              <a:t>Attala</a:t>
            </a:r>
            <a:r>
              <a:rPr lang="cs-CZ" sz="2800" dirty="0"/>
              <a:t> II. Pozůstatky tohoto pohanského oltáře objevil německý archeolog </a:t>
            </a:r>
            <a:r>
              <a:rPr lang="cs-CZ" sz="2800" dirty="0" err="1"/>
              <a:t>Humann</a:t>
            </a:r>
            <a:r>
              <a:rPr lang="cs-CZ" sz="2800" dirty="0"/>
              <a:t> roku 1873, dochovaný vlys byl převezen do berlínského muzea, kde byl následně oltář rekonstruován.</a:t>
            </a:r>
          </a:p>
        </p:txBody>
      </p:sp>
    </p:spTree>
    <p:extLst>
      <p:ext uri="{BB962C8B-B14F-4D97-AF65-F5344CB8AC3E}">
        <p14:creationId xmlns:p14="http://schemas.microsoft.com/office/powerpoint/2010/main" val="1471017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Pergamonu (4)</a:t>
            </a:r>
          </a:p>
        </p:txBody>
      </p:sp>
      <p:sp>
        <p:nvSpPr>
          <p:cNvPr id="3" name="Zástupný symbol pro obsah 2"/>
          <p:cNvSpPr>
            <a:spLocks noGrp="1"/>
          </p:cNvSpPr>
          <p:nvPr>
            <p:ph idx="1"/>
          </p:nvPr>
        </p:nvSpPr>
        <p:spPr>
          <a:xfrm>
            <a:off x="628650" y="1483360"/>
            <a:ext cx="7886700" cy="5374640"/>
          </a:xfrm>
        </p:spPr>
        <p:txBody>
          <a:bodyPr>
            <a:normAutofit fontScale="77500" lnSpcReduction="20000"/>
          </a:bodyPr>
          <a:lstStyle/>
          <a:p>
            <a:r>
              <a:rPr lang="cs-CZ" dirty="0"/>
              <a:t>Když na počátku 2. století př. Kr. v důsledku konkurenčních bojů zastavili Ptolemaiovci dovoz papyru z Egypta, byl v Pergamonu vynalezen náhradní materiál k záznamu textů a sice ze zvířecích kůží. Byl pojmenován podle názvu města </a:t>
            </a:r>
            <a:r>
              <a:rPr lang="cs-CZ" dirty="0" err="1"/>
              <a:t>pergaminus</a:t>
            </a:r>
            <a:r>
              <a:rPr lang="cs-CZ" dirty="0"/>
              <a:t> či </a:t>
            </a:r>
            <a:r>
              <a:rPr lang="cs-CZ" dirty="0" err="1"/>
              <a:t>pergamina</a:t>
            </a:r>
            <a:r>
              <a:rPr lang="cs-CZ" dirty="0"/>
              <a:t> – pergamen.</a:t>
            </a:r>
          </a:p>
          <a:p>
            <a:r>
              <a:rPr lang="cs-CZ" dirty="0"/>
              <a:t>Roku 138 př. Kr. nastupuje na trůn </a:t>
            </a:r>
            <a:r>
              <a:rPr lang="cs-CZ" dirty="0" err="1"/>
              <a:t>Attalos</a:t>
            </a:r>
            <a:r>
              <a:rPr lang="cs-CZ" dirty="0"/>
              <a:t> III., syn </a:t>
            </a:r>
            <a:r>
              <a:rPr lang="cs-CZ" dirty="0" err="1"/>
              <a:t>Eumena</a:t>
            </a:r>
            <a:r>
              <a:rPr lang="cs-CZ" dirty="0"/>
              <a:t> II. Za vlády tohoto bezdětného a velmi podivínského panovníka palác zpustl a vrcholným překvapením bylo, když ve své závěti (zemřel roku 133 př. Kr.) odkázal pergamské království římskému lidu. Římané následně na většině teritoria pergamské říše vytvořili první provincii Asii. </a:t>
            </a:r>
            <a:r>
              <a:rPr lang="cs-CZ" b="1" dirty="0"/>
              <a:t>Pergamon i nadále zaujímal pozici hlavního města</a:t>
            </a:r>
            <a:r>
              <a:rPr lang="cs-CZ" dirty="0"/>
              <a:t>. V 1. století př. Kr. byl zde stavbou chrámu potvrzen kult císaře Augusta. </a:t>
            </a:r>
          </a:p>
          <a:p>
            <a:r>
              <a:rPr lang="cs-CZ" dirty="0"/>
              <a:t>V období raného křesťanství bylo město významným střediskem církve. Na konci římského mocnářství začíná upadat jeho hospodářský význam a Pergamon ztrácí statut významného města. V byzantských dobách klesá počet obyvatel, roku 716 město dobyli a vyplenili Arabové. Na počátku 14. století se zdejší území stalo součástí Osmanské říše. Antické město zcela zaniklo. Dnes stojí na úpatí kopce, na němž kdysi býval Pergamon, malé turecké město Bergama.</a:t>
            </a:r>
          </a:p>
          <a:p>
            <a:endParaRPr lang="cs-CZ" dirty="0"/>
          </a:p>
        </p:txBody>
      </p:sp>
    </p:spTree>
    <p:extLst>
      <p:ext uri="{BB962C8B-B14F-4D97-AF65-F5344CB8AC3E}">
        <p14:creationId xmlns:p14="http://schemas.microsoft.com/office/powerpoint/2010/main" val="1141480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238" y="2825577"/>
            <a:ext cx="6087761" cy="4058507"/>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 y="0"/>
            <a:ext cx="4864608" cy="2743200"/>
          </a:xfrm>
          <a:prstGeom prst="rect">
            <a:avLst/>
          </a:prstGeom>
        </p:spPr>
      </p:pic>
      <p:pic>
        <p:nvPicPr>
          <p:cNvPr id="7" name="Obrázek 6" descr="logos-04-05-pergamon-1.jpg"/>
          <p:cNvPicPr/>
          <p:nvPr/>
        </p:nvPicPr>
        <p:blipFill>
          <a:blip r:embed="rId4">
            <a:extLst>
              <a:ext uri="{28A0092B-C50C-407E-A947-70E740481C1C}">
                <a14:useLocalDpi xmlns:a14="http://schemas.microsoft.com/office/drawing/2010/main" val="0"/>
              </a:ext>
            </a:extLst>
          </a:blip>
          <a:srcRect/>
          <a:stretch>
            <a:fillRect/>
          </a:stretch>
        </p:blipFill>
        <p:spPr bwMode="auto">
          <a:xfrm>
            <a:off x="6087762" y="0"/>
            <a:ext cx="3056237" cy="2825577"/>
          </a:xfrm>
          <a:prstGeom prst="rect">
            <a:avLst/>
          </a:prstGeom>
          <a:noFill/>
          <a:ln>
            <a:noFill/>
          </a:ln>
        </p:spPr>
      </p:pic>
      <p:pic>
        <p:nvPicPr>
          <p:cNvPr id="8" name="Obrázek 7" descr="logos-04-05-pergamon-3.jpg"/>
          <p:cNvPicPr/>
          <p:nvPr/>
        </p:nvPicPr>
        <p:blipFill>
          <a:blip r:embed="rId5">
            <a:extLst>
              <a:ext uri="{28A0092B-C50C-407E-A947-70E740481C1C}">
                <a14:useLocalDpi xmlns:a14="http://schemas.microsoft.com/office/drawing/2010/main" val="0"/>
              </a:ext>
            </a:extLst>
          </a:blip>
          <a:srcRect/>
          <a:stretch>
            <a:fillRect/>
          </a:stretch>
        </p:blipFill>
        <p:spPr bwMode="auto">
          <a:xfrm>
            <a:off x="0" y="2803994"/>
            <a:ext cx="2891481" cy="4054006"/>
          </a:xfrm>
          <a:prstGeom prst="rect">
            <a:avLst/>
          </a:prstGeom>
          <a:noFill/>
          <a:ln>
            <a:noFill/>
          </a:ln>
        </p:spPr>
      </p:pic>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19794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p:txBody>
          <a:bodyPr>
            <a:normAutofit/>
          </a:bodyPr>
          <a:lstStyle/>
          <a:p>
            <a:r>
              <a:rPr lang="cs-CZ" sz="2000" dirty="0"/>
              <a:t>Boží slovo jako dvojsečný meč</a:t>
            </a:r>
          </a:p>
          <a:p>
            <a:r>
              <a:rPr lang="cs-CZ" sz="2000" dirty="0"/>
              <a:t>Z odkazu do Pergamonu je patrné, že nebezpečí v podobě pronikání vlivu světských a falešných učení do církve se může stát realitou.</a:t>
            </a:r>
          </a:p>
          <a:p>
            <a:r>
              <a:rPr lang="cs-CZ" sz="2000" dirty="0"/>
              <a:t>Církev nejprve modlářským tlakům odolávala, ale postupně pronikaly hlouběji na základě kompromisů.</a:t>
            </a:r>
          </a:p>
          <a:p>
            <a:r>
              <a:rPr lang="cs-CZ" sz="2000" dirty="0"/>
              <a:t>Pergamon tedy nezapírá Krista před ostatními, takže Kristus ví, že On je nezapře před Otcem a všemi svatými anděly (</a:t>
            </a:r>
            <a:r>
              <a:rPr lang="cs-CZ" sz="2000" dirty="0" err="1"/>
              <a:t>Mt</a:t>
            </a:r>
            <a:r>
              <a:rPr lang="cs-CZ" sz="2000" dirty="0"/>
              <a:t> 10,33), ALE</a:t>
            </a:r>
          </a:p>
          <a:p>
            <a:r>
              <a:rPr lang="cs-CZ" sz="2000" dirty="0"/>
              <a:t>nicméně tato církev vážně rozmělňuje pravdu o sexuální čistotě a modlářství (Izraelci smilnili s </a:t>
            </a:r>
            <a:r>
              <a:rPr lang="cs-CZ" sz="2000" dirty="0" err="1"/>
              <a:t>Móabkami</a:t>
            </a:r>
            <a:r>
              <a:rPr lang="cs-CZ" sz="2000" dirty="0"/>
              <a:t> a přišel na ně Boží soud</a:t>
            </a:r>
          </a:p>
          <a:p>
            <a:r>
              <a:rPr lang="cs-CZ" sz="2000" dirty="0"/>
              <a:t>Církev v Pergamonu měla podobný problém se skupinou </a:t>
            </a:r>
            <a:r>
              <a:rPr lang="cs-CZ" sz="2000" dirty="0" err="1"/>
              <a:t>nikolaitů</a:t>
            </a:r>
            <a:r>
              <a:rPr lang="cs-CZ" sz="2000" dirty="0"/>
              <a:t> (=vůdce lidu), která sváděla ostatní z pravé cesty za Kristem; kolaborovali s Římem, ukažme, že jsme věrní císaři (Císař je pán)</a:t>
            </a:r>
          </a:p>
          <a:p>
            <a:endParaRPr lang="cs-CZ" sz="1600" dirty="0"/>
          </a:p>
          <a:p>
            <a:endParaRPr lang="cs-CZ" dirty="0"/>
          </a:p>
          <a:p>
            <a:endParaRPr lang="cs-CZ" dirty="0"/>
          </a:p>
        </p:txBody>
      </p:sp>
    </p:spTree>
    <p:extLst>
      <p:ext uri="{BB962C8B-B14F-4D97-AF65-F5344CB8AC3E}">
        <p14:creationId xmlns:p14="http://schemas.microsoft.com/office/powerpoint/2010/main" val="1657685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28176-144F-13F7-E5BA-EAA7CE0C4BA4}"/>
              </a:ext>
            </a:extLst>
          </p:cNvPr>
          <p:cNvSpPr>
            <a:spLocks noGrp="1"/>
          </p:cNvSpPr>
          <p:nvPr>
            <p:ph type="title"/>
          </p:nvPr>
        </p:nvSpPr>
        <p:spPr/>
        <p:txBody>
          <a:bodyPr/>
          <a:lstStyle/>
          <a:p>
            <a:r>
              <a:rPr lang="cs-CZ" dirty="0"/>
              <a:t>Biblické postřehy (2)</a:t>
            </a:r>
          </a:p>
        </p:txBody>
      </p:sp>
      <p:sp>
        <p:nvSpPr>
          <p:cNvPr id="3" name="Zástupný obsah 2">
            <a:extLst>
              <a:ext uri="{FF2B5EF4-FFF2-40B4-BE49-F238E27FC236}">
                <a16:creationId xmlns:a16="http://schemas.microsoft.com/office/drawing/2014/main" id="{D220DF24-C14B-4289-234B-DAFA24EC2D18}"/>
              </a:ext>
            </a:extLst>
          </p:cNvPr>
          <p:cNvSpPr>
            <a:spLocks noGrp="1"/>
          </p:cNvSpPr>
          <p:nvPr>
            <p:ph idx="1"/>
          </p:nvPr>
        </p:nvSpPr>
        <p:spPr/>
        <p:txBody>
          <a:bodyPr>
            <a:normAutofit fontScale="77500" lnSpcReduction="20000"/>
          </a:bodyPr>
          <a:lstStyle/>
          <a:p>
            <a:r>
              <a:rPr lang="cs-CZ" sz="2800" dirty="0"/>
              <a:t>Duchovní smilstvo (jednotlivec nebo sbor, který dělá kompromisy se světem, aby získal nějaké výhody) je nutné odstranit ze sboru a činit z toho pokání, jinak pocítíme meč Kristův</a:t>
            </a:r>
          </a:p>
          <a:p>
            <a:r>
              <a:rPr lang="cs-CZ" sz="2800" dirty="0"/>
              <a:t>Každý sbor i jednotlivec je zasnouben Kristu a musí zůstat čistý </a:t>
            </a:r>
            <a:r>
              <a:rPr lang="cs-CZ" sz="2800" i="1" dirty="0">
                <a:solidFill>
                  <a:srgbClr val="FF0000"/>
                </a:solidFill>
              </a:rPr>
              <a:t>„Kéž byste ode mne snesli trochu nerozumu – ano, snášejte mne! Vždyť vás žárlivě střežím Boží žárlivostí; zasnoubil jsem vás jedinému muži, abych vás jako čistou pannu odevzdal Kristu, Obávám se však, aby to nebylo tak, jako když had ve své lstivosti oklamal Evu, aby totiž vaše mysl neztratila nevinnost a neodvrátila se od upřímné oddanosti Kristu. Když někdo přijde a zvěstuje jiného Ježíše, než jsme my zvěstovali, nebo vám nabízí jiného ducha, než jste dostali, nebo jiné evangelium, než jste přijali, klidně to snášíte!“ </a:t>
            </a:r>
            <a:r>
              <a:rPr lang="cs-CZ" sz="2800" dirty="0"/>
              <a:t>(2. </a:t>
            </a:r>
            <a:r>
              <a:rPr lang="cs-CZ" sz="2800" dirty="0" err="1"/>
              <a:t>Kor</a:t>
            </a:r>
            <a:r>
              <a:rPr lang="cs-CZ" sz="2800" dirty="0"/>
              <a:t> 11, 1-4)</a:t>
            </a:r>
          </a:p>
          <a:p>
            <a:r>
              <a:rPr lang="cs-CZ" dirty="0"/>
              <a:t>Pergamon potřeboval „hodovat“ na Božím slově (</a:t>
            </a:r>
            <a:r>
              <a:rPr lang="cs-CZ" dirty="0" err="1"/>
              <a:t>Mt</a:t>
            </a:r>
            <a:r>
              <a:rPr lang="cs-CZ" dirty="0"/>
              <a:t> 4,4)</a:t>
            </a:r>
            <a:endParaRPr lang="cs-CZ" sz="2800" dirty="0"/>
          </a:p>
          <a:p>
            <a:r>
              <a:rPr lang="cs-CZ" sz="2800" dirty="0"/>
              <a:t>Pergamon potřeboval chléb života v podobě Božího slova a bílý kamínek jako osvobození před soudem</a:t>
            </a:r>
          </a:p>
        </p:txBody>
      </p:sp>
    </p:spTree>
    <p:extLst>
      <p:ext uri="{BB962C8B-B14F-4D97-AF65-F5344CB8AC3E}">
        <p14:creationId xmlns:p14="http://schemas.microsoft.com/office/powerpoint/2010/main" val="272128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p:txBody>
          <a:bodyPr>
            <a:normAutofit fontScale="92500" lnSpcReduction="20000"/>
          </a:bodyPr>
          <a:lstStyle/>
          <a:p>
            <a:pPr lvl="0"/>
            <a:r>
              <a:rPr lang="cs-CZ" sz="2400" dirty="0"/>
              <a:t>Ježíš jako soudce s dvojsečným slovním mečem (</a:t>
            </a:r>
            <a:r>
              <a:rPr lang="cs-CZ" sz="2400" dirty="0" err="1"/>
              <a:t>Žd</a:t>
            </a:r>
            <a:r>
              <a:rPr lang="cs-CZ" sz="2400" dirty="0"/>
              <a:t> 4,12)</a:t>
            </a:r>
          </a:p>
          <a:p>
            <a:pPr lvl="0"/>
            <a:r>
              <a:rPr lang="cs-CZ" sz="2400" dirty="0"/>
              <a:t>Pergamon významné sídlo pohanských kultů i kultu římského císaře tedy i satana</a:t>
            </a:r>
          </a:p>
          <a:p>
            <a:pPr lvl="0"/>
            <a:r>
              <a:rPr lang="cs-CZ" sz="2400" dirty="0"/>
              <a:t>Sbor zůstává věrný, i když z nejbližšího okolí útočí satan</a:t>
            </a:r>
          </a:p>
          <a:p>
            <a:pPr lvl="0"/>
            <a:r>
              <a:rPr lang="cs-CZ" sz="2400" b="1" dirty="0"/>
              <a:t>Přesto sbor toleroval mezi sebou falešné učení </a:t>
            </a:r>
            <a:r>
              <a:rPr lang="cs-CZ" sz="2400" b="1" dirty="0" err="1"/>
              <a:t>Baláma</a:t>
            </a:r>
            <a:r>
              <a:rPr lang="cs-CZ" sz="2400" b="1" dirty="0"/>
              <a:t> (Nu 22-25) a </a:t>
            </a:r>
            <a:r>
              <a:rPr lang="cs-CZ" sz="2400" b="1" dirty="0" err="1"/>
              <a:t>Nikolaitů</a:t>
            </a:r>
            <a:r>
              <a:rPr lang="cs-CZ" sz="2400" b="1" dirty="0"/>
              <a:t> o sexuální nečistotě a modlářství</a:t>
            </a:r>
            <a:endParaRPr lang="cs-CZ" sz="2400" dirty="0"/>
          </a:p>
          <a:p>
            <a:pPr lvl="0"/>
            <a:r>
              <a:rPr lang="cs-CZ" sz="2400" dirty="0"/>
              <a:t>Kristus nabádá sbor, aby to začal řešit, jinak bude bojovat slovním mečem On sám</a:t>
            </a:r>
          </a:p>
          <a:p>
            <a:pPr lvl="0"/>
            <a:r>
              <a:rPr lang="cs-CZ" sz="2400" dirty="0"/>
              <a:t>Kdo má uši… obrácení se </a:t>
            </a:r>
            <a:r>
              <a:rPr lang="cs-CZ" sz="2400"/>
              <a:t>k jednotlivci</a:t>
            </a:r>
            <a:endParaRPr lang="cs-CZ" sz="2400" dirty="0"/>
          </a:p>
          <a:p>
            <a:pPr lvl="0"/>
            <a:r>
              <a:rPr lang="cs-CZ" sz="2400" dirty="0"/>
              <a:t>Kdo toto řeší, dostává odměnu (manu a bílý kamínek), tedy Boží slovo a vstupenku do Kristovi blízkosti a bude s ním hodovat)</a:t>
            </a:r>
          </a:p>
          <a:p>
            <a:pPr lvl="0"/>
            <a:r>
              <a:rPr lang="cs-CZ" sz="2400" dirty="0">
                <a:solidFill>
                  <a:srgbClr val="FF0000"/>
                </a:solidFill>
              </a:rPr>
              <a:t>DISKUZE: Jak pracujeme se sexuální nečistotou a modlářstvím ve sborech?</a:t>
            </a:r>
          </a:p>
          <a:p>
            <a:endParaRPr lang="cs-CZ" sz="2400" dirty="0"/>
          </a:p>
        </p:txBody>
      </p:sp>
    </p:spTree>
    <p:extLst>
      <p:ext uri="{BB962C8B-B14F-4D97-AF65-F5344CB8AC3E}">
        <p14:creationId xmlns:p14="http://schemas.microsoft.com/office/powerpoint/2010/main" val="115484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8255"/>
            <a:ext cx="7886700" cy="1325563"/>
          </a:xfrm>
        </p:spPr>
        <p:txBody>
          <a:bodyPr>
            <a:normAutofit/>
          </a:bodyPr>
          <a:lstStyle/>
          <a:p>
            <a:r>
              <a:rPr lang="cs-CZ" sz="3600" b="1" dirty="0" err="1"/>
              <a:t>Thyatira</a:t>
            </a:r>
            <a:r>
              <a:rPr lang="cs-CZ" sz="3600" dirty="0"/>
              <a:t> – narušený sbor</a:t>
            </a:r>
          </a:p>
        </p:txBody>
      </p:sp>
      <p:sp>
        <p:nvSpPr>
          <p:cNvPr id="3" name="Zástupný symbol pro obsah 2"/>
          <p:cNvSpPr>
            <a:spLocks noGrp="1"/>
          </p:cNvSpPr>
          <p:nvPr>
            <p:ph idx="1"/>
          </p:nvPr>
        </p:nvSpPr>
        <p:spPr>
          <a:xfrm>
            <a:off x="628650" y="1343818"/>
            <a:ext cx="7886700" cy="5514181"/>
          </a:xfrm>
        </p:spPr>
        <p:txBody>
          <a:bodyPr>
            <a:normAutofit fontScale="55000" lnSpcReduction="20000"/>
          </a:bodyPr>
          <a:lstStyle/>
          <a:p>
            <a:pPr lvl="0"/>
            <a:r>
              <a:rPr lang="cs-CZ" dirty="0"/>
              <a:t>Sbor v </a:t>
            </a:r>
            <a:r>
              <a:rPr lang="cs-CZ" dirty="0" err="1"/>
              <a:t>Thyatir</a:t>
            </a:r>
            <a:r>
              <a:rPr lang="cs-CZ" dirty="0"/>
              <a:t> (</a:t>
            </a:r>
            <a:r>
              <a:rPr lang="cs-CZ" dirty="0" err="1"/>
              <a:t>Zj</a:t>
            </a:r>
            <a:r>
              <a:rPr lang="cs-CZ" dirty="0"/>
              <a:t> 2,18-29)</a:t>
            </a:r>
          </a:p>
          <a:p>
            <a:pPr lvl="0"/>
            <a:r>
              <a:rPr lang="cs-CZ" i="1" dirty="0">
                <a:solidFill>
                  <a:srgbClr val="FF0000"/>
                </a:solidFill>
              </a:rPr>
              <a:t>18  Andělu církve v </a:t>
            </a:r>
            <a:r>
              <a:rPr lang="cs-CZ" i="1" dirty="0" err="1">
                <a:solidFill>
                  <a:srgbClr val="FF0000"/>
                </a:solidFill>
              </a:rPr>
              <a:t>Thyatirech</a:t>
            </a:r>
            <a:r>
              <a:rPr lang="cs-CZ" i="1" dirty="0">
                <a:solidFill>
                  <a:srgbClr val="FF0000"/>
                </a:solidFill>
              </a:rPr>
              <a:t> piš: Toto praví Syn Boží, jenž má oči jako planoucí oheň a nohy jako zářivý kov: 19  „Vím o tvých skutcích, lásce a víře, službě a vytrvalosti; vím, že tvých skutků je čím dál více.20  Ale to mám proti tobě, že trpíš ženu </a:t>
            </a:r>
            <a:r>
              <a:rPr lang="cs-CZ" i="1" dirty="0" err="1">
                <a:solidFill>
                  <a:srgbClr val="FF0000"/>
                </a:solidFill>
              </a:rPr>
              <a:t>Jezábel</a:t>
            </a:r>
            <a:r>
              <a:rPr lang="cs-CZ" i="1" dirty="0">
                <a:solidFill>
                  <a:srgbClr val="FF0000"/>
                </a:solidFill>
              </a:rPr>
              <a:t>, která se vydává za prorokyni a svým učením svádí moje služebníky ke smilstvu a k účasti na modlářských hostinách.21  Dal jsem jí čas k pokání, ale ona se nechce odvrátit od svého smilstva.22  Hle, sešlu na ni nemoc a do velikého soužení uvrhnu ty, kdo s ní cizoloží, jestliže se od jejích činů neodvrátí;23  a její děti zahubím. Tu poznají všechny církve, že já vidím do nitra i srdce člověka, a každému z vás odplatím podle vašich činů.24  Vám ostatním v </a:t>
            </a:r>
            <a:r>
              <a:rPr lang="cs-CZ" i="1" dirty="0" err="1">
                <a:solidFill>
                  <a:srgbClr val="FF0000"/>
                </a:solidFill>
              </a:rPr>
              <a:t>Thyatirech</a:t>
            </a:r>
            <a:r>
              <a:rPr lang="cs-CZ" i="1" dirty="0">
                <a:solidFill>
                  <a:srgbClr val="FF0000"/>
                </a:solidFill>
              </a:rPr>
              <a:t>, kteří nepřijímáte toto učení, kteří jste nepoznali to, čemu říkají hlubiny satanovy, pravím: Nevkládám na vás jiné břemeno.25  Jenom se pevně držte toho, co máte, dokud nepřijdu. 26  Kdo zvítězí a setrvá v mých skutcích až do konce, tomu dám moc nad národy: 27  bude je pást železnou berlou, jako hliněné nádobí je bude rozbíjet 28  – tak jako já jsem tu moc přijal od svého Otce. Tomu, kdo zvítězí, dám hvězdu jitřní. 29  Kdo má uši, slyš, co Duch praví církvím.“ </a:t>
            </a:r>
          </a:p>
          <a:p>
            <a:pPr lvl="0"/>
            <a:endParaRPr lang="cs-CZ" dirty="0"/>
          </a:p>
          <a:p>
            <a:r>
              <a:rPr lang="cs-CZ" sz="2900" dirty="0" err="1"/>
              <a:t>Thyatira</a:t>
            </a:r>
            <a:r>
              <a:rPr lang="cs-CZ" sz="2900" dirty="0"/>
              <a:t> (=věčná oběť, stálé utrpení) město bylo často zničeno, dnes město </a:t>
            </a:r>
            <a:r>
              <a:rPr lang="cs-CZ" sz="2900" dirty="0" err="1"/>
              <a:t>Akhisar</a:t>
            </a:r>
            <a:r>
              <a:rPr lang="cs-CZ" sz="2900" dirty="0"/>
              <a:t> na západě Turecka, MAPA</a:t>
            </a:r>
          </a:p>
          <a:p>
            <a:pPr lvl="0"/>
            <a:r>
              <a:rPr lang="cs-CZ" sz="2900" dirty="0"/>
              <a:t>Kristus jako soudce</a:t>
            </a:r>
          </a:p>
          <a:p>
            <a:pPr lvl="0"/>
            <a:r>
              <a:rPr lang="cs-CZ" sz="2900" dirty="0"/>
              <a:t>Sbor je Kristem chválen a měl mnoho dobrých skutků (víra, trpělivost, láska…)</a:t>
            </a:r>
          </a:p>
          <a:p>
            <a:pPr lvl="0"/>
            <a:r>
              <a:rPr lang="cs-CZ" sz="2900" b="1" dirty="0"/>
              <a:t>Sbor však narušuje tolerance učení, které vede ke smilstvu a modloslužbě</a:t>
            </a:r>
            <a:r>
              <a:rPr lang="cs-CZ" sz="2900" dirty="0"/>
              <a:t>, stejně jako </a:t>
            </a:r>
            <a:r>
              <a:rPr lang="cs-CZ" sz="2900" dirty="0" err="1"/>
              <a:t>Jezábel</a:t>
            </a:r>
            <a:r>
              <a:rPr lang="cs-CZ" sz="2900" dirty="0"/>
              <a:t> ve Starém zákoně (1. král 21, 25-26)</a:t>
            </a:r>
          </a:p>
          <a:p>
            <a:pPr lvl="0"/>
            <a:r>
              <a:rPr lang="cs-CZ" sz="2900" dirty="0"/>
              <a:t>Žádné dobré skutky nemůžou vyvážit toleranci zla, hříchy těla mají dopad nejen na tělo, ale i ducha</a:t>
            </a:r>
          </a:p>
          <a:p>
            <a:pPr lvl="0"/>
            <a:r>
              <a:rPr lang="cs-CZ" sz="2900" dirty="0"/>
              <a:t>Vítězství je setrvání v Kristových skutcích</a:t>
            </a:r>
          </a:p>
          <a:p>
            <a:endParaRPr lang="cs-CZ" dirty="0"/>
          </a:p>
        </p:txBody>
      </p:sp>
    </p:spTree>
    <p:extLst>
      <p:ext uri="{BB962C8B-B14F-4D97-AF65-F5344CB8AC3E}">
        <p14:creationId xmlns:p14="http://schemas.microsoft.com/office/powerpoint/2010/main" val="2312836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a:t>
            </a:r>
            <a:r>
              <a:rPr lang="cs-CZ" sz="3200" dirty="0" err="1"/>
              <a:t>Thyatiry</a:t>
            </a:r>
            <a:endParaRPr lang="cs-CZ" sz="3200" dirty="0"/>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9B7A38B2-3A07-BC3F-7B54-8F7DC3507CB5}"/>
              </a:ext>
            </a:extLst>
          </p:cNvPr>
          <p:cNvSpPr/>
          <p:nvPr/>
        </p:nvSpPr>
        <p:spPr>
          <a:xfrm>
            <a:off x="4368800" y="2458720"/>
            <a:ext cx="32512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67996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a:t>
            </a:r>
            <a:r>
              <a:rPr lang="cs-CZ" sz="3200" dirty="0" err="1"/>
              <a:t>Thyatiry</a:t>
            </a:r>
            <a:r>
              <a:rPr lang="cs-CZ" sz="3200" dirty="0"/>
              <a:t> (1)</a:t>
            </a:r>
          </a:p>
        </p:txBody>
      </p:sp>
      <p:sp>
        <p:nvSpPr>
          <p:cNvPr id="3" name="Zástupný symbol pro obsah 2"/>
          <p:cNvSpPr>
            <a:spLocks noGrp="1"/>
          </p:cNvSpPr>
          <p:nvPr>
            <p:ph idx="1"/>
          </p:nvPr>
        </p:nvSpPr>
        <p:spPr>
          <a:xfrm>
            <a:off x="628650" y="1595120"/>
            <a:ext cx="7886700" cy="5882639"/>
          </a:xfrm>
        </p:spPr>
        <p:txBody>
          <a:bodyPr>
            <a:normAutofit fontScale="77500" lnSpcReduction="20000"/>
          </a:bodyPr>
          <a:lstStyle/>
          <a:p>
            <a:r>
              <a:rPr lang="cs-CZ" sz="2900" dirty="0"/>
              <a:t>Vnitrozemské </a:t>
            </a:r>
            <a:r>
              <a:rPr lang="cs-CZ" sz="2900" dirty="0" err="1"/>
              <a:t>Thyatiry</a:t>
            </a:r>
            <a:r>
              <a:rPr lang="cs-CZ" sz="2900" dirty="0"/>
              <a:t> ležely v provincii severní starověké Lýdie na křižovatce důležitých dopravních cest mezi vnitrozemím a pobřežím, na hlavní cestě mezi Pergamonem a </a:t>
            </a:r>
            <a:r>
              <a:rPr lang="cs-CZ" sz="2900" dirty="0" err="1"/>
              <a:t>Sardami</a:t>
            </a:r>
            <a:r>
              <a:rPr lang="cs-CZ" sz="2900" dirty="0"/>
              <a:t>, která pokračovala dále do Filadelfie a </a:t>
            </a:r>
            <a:r>
              <a:rPr lang="cs-CZ" sz="2900" dirty="0" err="1"/>
              <a:t>Laodicei</a:t>
            </a:r>
            <a:r>
              <a:rPr lang="cs-CZ" sz="2900" dirty="0"/>
              <a:t>, ve vzdálenosti asi 80 km od Středozemního moře. Archeologické nálezy potvrzují dávné osídlení na území Chetitů; kolem roku 500 př. Kr. se zde usazují Peršané. </a:t>
            </a:r>
          </a:p>
          <a:p>
            <a:r>
              <a:rPr lang="cs-CZ" sz="2900" dirty="0"/>
              <a:t>Město se původně nazývalo </a:t>
            </a:r>
            <a:r>
              <a:rPr lang="cs-CZ" sz="2900" dirty="0" err="1"/>
              <a:t>Pelopia</a:t>
            </a:r>
            <a:r>
              <a:rPr lang="cs-CZ" sz="2900" dirty="0"/>
              <a:t>, ale kolem roku 290 př. Kr. bylo přejmenováno na </a:t>
            </a:r>
            <a:r>
              <a:rPr lang="cs-CZ" sz="2900" dirty="0" err="1"/>
              <a:t>Thyatiry</a:t>
            </a:r>
            <a:r>
              <a:rPr lang="cs-CZ" sz="2900" dirty="0"/>
              <a:t> a stalo se součástí Pergamského království. Tehdy makedonský důstojník Alexandra Velikého a zakladatel </a:t>
            </a:r>
            <a:r>
              <a:rPr lang="cs-CZ" sz="2900" dirty="0" err="1"/>
              <a:t>Seleukovské</a:t>
            </a:r>
            <a:r>
              <a:rPr lang="cs-CZ" sz="2900" dirty="0"/>
              <a:t> říše, </a:t>
            </a:r>
            <a:r>
              <a:rPr lang="cs-CZ" sz="2900" dirty="0" err="1"/>
              <a:t>Seleukos</a:t>
            </a:r>
            <a:r>
              <a:rPr lang="cs-CZ" sz="2900" dirty="0"/>
              <a:t> I. </a:t>
            </a:r>
            <a:r>
              <a:rPr lang="cs-CZ" sz="2900" dirty="0" err="1"/>
              <a:t>Níkátór</a:t>
            </a:r>
            <a:r>
              <a:rPr lang="cs-CZ" sz="2900" dirty="0"/>
              <a:t>, zde ubytoval makedonské vojáky a město rozšířil. Pověst vypráví, že v době, kdy projektoval rozšíření města, dostal zprávu o narození své dcery, a proto město pojmenoval </a:t>
            </a:r>
            <a:r>
              <a:rPr lang="cs-CZ" sz="2900" dirty="0" err="1"/>
              <a:t>Thyatiry</a:t>
            </a:r>
            <a:r>
              <a:rPr lang="cs-CZ" sz="2900" dirty="0"/>
              <a:t>, což vychází z řeckého názvu pro dceru – </a:t>
            </a:r>
            <a:r>
              <a:rPr lang="cs-CZ" sz="2900" dirty="0" err="1"/>
              <a:t>thugatér</a:t>
            </a:r>
            <a:r>
              <a:rPr lang="cs-CZ" sz="2900" dirty="0"/>
              <a:t>.</a:t>
            </a:r>
          </a:p>
          <a:p>
            <a:r>
              <a:rPr lang="cs-CZ" sz="2900" dirty="0"/>
              <a:t>Dávné </a:t>
            </a:r>
            <a:r>
              <a:rPr lang="cs-CZ" sz="2900" dirty="0" err="1"/>
              <a:t>Thyatiry</a:t>
            </a:r>
            <a:r>
              <a:rPr lang="cs-CZ" sz="2900" dirty="0"/>
              <a:t> nebyly nijak významné po stránce mocenské, politické ani kulturní. Plinius st. je dokonce označil ve svém spisu jako „</a:t>
            </a:r>
            <a:r>
              <a:rPr lang="cs-CZ" sz="2900" dirty="0" err="1"/>
              <a:t>inhonora</a:t>
            </a:r>
            <a:r>
              <a:rPr lang="cs-CZ" sz="2900" dirty="0"/>
              <a:t> </a:t>
            </a:r>
            <a:r>
              <a:rPr lang="cs-CZ" sz="2900" dirty="0" err="1"/>
              <a:t>civitas</a:t>
            </a:r>
            <a:r>
              <a:rPr lang="cs-CZ" sz="2900" dirty="0"/>
              <a:t>“, což znamená „bezvýznamné město“. </a:t>
            </a:r>
          </a:p>
          <a:p>
            <a:endParaRPr lang="cs-CZ" dirty="0"/>
          </a:p>
        </p:txBody>
      </p:sp>
    </p:spTree>
    <p:extLst>
      <p:ext uri="{BB962C8B-B14F-4D97-AF65-F5344CB8AC3E}">
        <p14:creationId xmlns:p14="http://schemas.microsoft.com/office/powerpoint/2010/main" val="4060252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56197"/>
            <a:ext cx="7886700" cy="1325563"/>
          </a:xfrm>
        </p:spPr>
        <p:txBody>
          <a:bodyPr>
            <a:normAutofit/>
          </a:bodyPr>
          <a:lstStyle/>
          <a:p>
            <a:r>
              <a:rPr lang="cs-CZ" sz="3200" dirty="0"/>
              <a:t>Historie </a:t>
            </a:r>
            <a:r>
              <a:rPr lang="cs-CZ" sz="3200" dirty="0" err="1"/>
              <a:t>Thyatiry</a:t>
            </a:r>
            <a:r>
              <a:rPr lang="cs-CZ" sz="3200" dirty="0"/>
              <a:t> (2)</a:t>
            </a:r>
          </a:p>
        </p:txBody>
      </p:sp>
      <p:sp>
        <p:nvSpPr>
          <p:cNvPr id="3" name="Zástupný symbol pro obsah 2"/>
          <p:cNvSpPr>
            <a:spLocks noGrp="1"/>
          </p:cNvSpPr>
          <p:nvPr>
            <p:ph idx="1"/>
          </p:nvPr>
        </p:nvSpPr>
        <p:spPr>
          <a:xfrm>
            <a:off x="628650" y="1381760"/>
            <a:ext cx="7886700" cy="5420043"/>
          </a:xfrm>
        </p:spPr>
        <p:txBody>
          <a:bodyPr>
            <a:normAutofit fontScale="70000" lnSpcReduction="20000"/>
          </a:bodyPr>
          <a:lstStyle/>
          <a:p>
            <a:r>
              <a:rPr lang="cs-CZ" sz="2800" dirty="0"/>
              <a:t>V roce 133 př. Kr. </a:t>
            </a:r>
            <a:r>
              <a:rPr lang="cs-CZ" sz="2800" dirty="0" err="1"/>
              <a:t>Thyatiry</a:t>
            </a:r>
            <a:r>
              <a:rPr lang="cs-CZ" sz="2800" dirty="0"/>
              <a:t> přechází pod vládu Římské říše, kde zůstávají až do jejího rozdělení v roce 395</a:t>
            </a:r>
            <a:r>
              <a:rPr lang="cs-CZ" sz="2800" b="1" dirty="0"/>
              <a:t>. Byl zde významný </a:t>
            </a:r>
            <a:r>
              <a:rPr lang="cs-CZ" sz="2800" b="1" dirty="0" err="1"/>
              <a:t>Apollónův</a:t>
            </a:r>
            <a:r>
              <a:rPr lang="cs-CZ" sz="2800" b="1" dirty="0"/>
              <a:t> chrám (=boha slunce) </a:t>
            </a:r>
            <a:r>
              <a:rPr lang="cs-CZ" sz="2800" dirty="0"/>
              <a:t>V průběhu římské éry roku 214 povýšil římský císař </a:t>
            </a:r>
            <a:r>
              <a:rPr lang="cs-CZ" sz="2800" dirty="0" err="1"/>
              <a:t>Caracalla</a:t>
            </a:r>
            <a:r>
              <a:rPr lang="cs-CZ" sz="2800" dirty="0"/>
              <a:t> město na regionální a administrativní centrum s pravomocí rozhodování. </a:t>
            </a:r>
            <a:r>
              <a:rPr lang="cs-CZ" sz="2800" dirty="0" err="1"/>
              <a:t>Thyatiry</a:t>
            </a:r>
            <a:r>
              <a:rPr lang="cs-CZ" sz="2800" dirty="0"/>
              <a:t> té doby vzkvétaly a výrazně se proslavily obchodem – </a:t>
            </a:r>
            <a:r>
              <a:rPr lang="cs-CZ" sz="2800" b="1" dirty="0"/>
              <a:t>četné obchodní cechy se rekrutovaly ze zpracovatelů vlny a lnu, výrobců oděvů, koželuhů, hrnčířů, kovářů, pekařů, obchodníků s otroky, výrobců mosazného zboží a zvláště barvířů, kteří byli proslulí používáním barvy králů – purpuru – získávané z mořských plžů a také barvením textilu tureckou červení z kořene mořeny barvířské.</a:t>
            </a:r>
            <a:r>
              <a:rPr lang="cs-CZ" sz="2800" dirty="0"/>
              <a:t> Bylo zde nejvíce obchodních cechů v celé římské provincii. Každé </a:t>
            </a:r>
            <a:r>
              <a:rPr lang="cs-CZ" sz="2800" b="1" dirty="0"/>
              <a:t>řemeslo mělo tehdy svého „božského patrona“, k němuž se vázaly i nejrůznější náboženské kulty.</a:t>
            </a:r>
          </a:p>
          <a:p>
            <a:r>
              <a:rPr lang="cs-CZ" sz="2800" dirty="0"/>
              <a:t>Na počátku 7. století začal zesilovat islámský vliv a zdejší region se stal svědkem mnoha arabsko-byzantských bitev. Ve 12. století nastal velký příliv tureckých kmenů a po dvě staletí bylo město střídavě v držení byzantských a tureckých vládců. Roku 1307, kdy Turci pod vedením </a:t>
            </a:r>
            <a:r>
              <a:rPr lang="cs-CZ" sz="2800" dirty="0" err="1"/>
              <a:t>Beylika</a:t>
            </a:r>
            <a:r>
              <a:rPr lang="cs-CZ" sz="2800" dirty="0"/>
              <a:t> ze </a:t>
            </a:r>
            <a:r>
              <a:rPr lang="cs-CZ" sz="2800" dirty="0" err="1"/>
              <a:t>Saruhan</a:t>
            </a:r>
            <a:r>
              <a:rPr lang="cs-CZ" sz="2800" dirty="0"/>
              <a:t> získali všechny západní země Anatolie, se město dostalo pod tureckou vládu. Tehdy se už </a:t>
            </a:r>
            <a:r>
              <a:rPr lang="cs-CZ" sz="2800" dirty="0" err="1"/>
              <a:t>Thyatiry</a:t>
            </a:r>
            <a:r>
              <a:rPr lang="cs-CZ" sz="2800" dirty="0"/>
              <a:t> nazývaly </a:t>
            </a:r>
            <a:r>
              <a:rPr lang="cs-CZ" sz="2800" dirty="0" err="1"/>
              <a:t>Akhisar</a:t>
            </a:r>
            <a:r>
              <a:rPr lang="cs-CZ" sz="2800" dirty="0"/>
              <a:t> a k Osmanské říši patřily až do jejího zániku v roce 1922.</a:t>
            </a:r>
            <a:endParaRPr lang="cs-CZ" dirty="0"/>
          </a:p>
        </p:txBody>
      </p:sp>
    </p:spTree>
    <p:extLst>
      <p:ext uri="{BB962C8B-B14F-4D97-AF65-F5344CB8AC3E}">
        <p14:creationId xmlns:p14="http://schemas.microsoft.com/office/powerpoint/2010/main" val="257584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60FC7-04E9-8609-AB3E-F28E2F8AF46C}"/>
              </a:ext>
            </a:extLst>
          </p:cNvPr>
          <p:cNvSpPr>
            <a:spLocks noGrp="1"/>
          </p:cNvSpPr>
          <p:nvPr>
            <p:ph type="title"/>
          </p:nvPr>
        </p:nvSpPr>
        <p:spPr/>
        <p:txBody>
          <a:bodyPr>
            <a:normAutofit/>
          </a:bodyPr>
          <a:lstStyle/>
          <a:p>
            <a:r>
              <a:rPr lang="cs-CZ" sz="3200" dirty="0"/>
              <a:t>Římské impérium a provincie Asie kolem roku 125 po Kr.</a:t>
            </a:r>
          </a:p>
        </p:txBody>
      </p:sp>
      <p:pic>
        <p:nvPicPr>
          <p:cNvPr id="5" name="Zástupný obsah 4" descr="Obsah obrázku mapa, text, atlas, Svět">
            <a:extLst>
              <a:ext uri="{FF2B5EF4-FFF2-40B4-BE49-F238E27FC236}">
                <a16:creationId xmlns:a16="http://schemas.microsoft.com/office/drawing/2014/main" id="{9F8D5EBD-DEC8-BC48-B1C9-FA8510C07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440" y="1541344"/>
            <a:ext cx="6126480" cy="5097423"/>
          </a:xfrm>
        </p:spPr>
      </p:pic>
    </p:spTree>
    <p:extLst>
      <p:ext uri="{BB962C8B-B14F-4D97-AF65-F5344CB8AC3E}">
        <p14:creationId xmlns:p14="http://schemas.microsoft.com/office/powerpoint/2010/main" val="1400334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09779-5013-78F5-2F9E-215A0E646717}"/>
              </a:ext>
            </a:extLst>
          </p:cNvPr>
          <p:cNvSpPr>
            <a:spLocks noGrp="1"/>
          </p:cNvSpPr>
          <p:nvPr>
            <p:ph type="title"/>
          </p:nvPr>
        </p:nvSpPr>
        <p:spPr/>
        <p:txBody>
          <a:bodyPr/>
          <a:lstStyle/>
          <a:p>
            <a:r>
              <a:rPr lang="cs-CZ" dirty="0"/>
              <a:t>Historie </a:t>
            </a:r>
            <a:r>
              <a:rPr lang="cs-CZ" dirty="0" err="1"/>
              <a:t>Thyatiry</a:t>
            </a:r>
            <a:endParaRPr lang="cs-CZ" dirty="0"/>
          </a:p>
        </p:txBody>
      </p:sp>
      <p:sp>
        <p:nvSpPr>
          <p:cNvPr id="3" name="Zástupný obsah 2">
            <a:extLst>
              <a:ext uri="{FF2B5EF4-FFF2-40B4-BE49-F238E27FC236}">
                <a16:creationId xmlns:a16="http://schemas.microsoft.com/office/drawing/2014/main" id="{301FA305-FA23-0A13-8814-30091C37B72E}"/>
              </a:ext>
            </a:extLst>
          </p:cNvPr>
          <p:cNvSpPr>
            <a:spLocks noGrp="1"/>
          </p:cNvSpPr>
          <p:nvPr>
            <p:ph idx="1"/>
          </p:nvPr>
        </p:nvSpPr>
        <p:spPr/>
        <p:txBody>
          <a:bodyPr>
            <a:normAutofit fontScale="62500" lnSpcReduction="20000"/>
          </a:bodyPr>
          <a:lstStyle/>
          <a:p>
            <a:r>
              <a:rPr lang="cs-CZ" dirty="0"/>
              <a:t>Byzantské a turecké názvy města byly odvozeny od tehdejších bílých hradních věží – v turečtině </a:t>
            </a:r>
            <a:r>
              <a:rPr lang="cs-CZ" dirty="0" err="1"/>
              <a:t>Akhisar</a:t>
            </a:r>
            <a:r>
              <a:rPr lang="cs-CZ" dirty="0"/>
              <a:t> vychází z </a:t>
            </a:r>
            <a:r>
              <a:rPr lang="cs-CZ" dirty="0" err="1"/>
              <a:t>Ak</a:t>
            </a:r>
            <a:r>
              <a:rPr lang="cs-CZ" dirty="0"/>
              <a:t> = bílá a </a:t>
            </a:r>
            <a:r>
              <a:rPr lang="cs-CZ" dirty="0" err="1"/>
              <a:t>Hisár</a:t>
            </a:r>
            <a:r>
              <a:rPr lang="cs-CZ" dirty="0"/>
              <a:t> = hrad, byzantský název </a:t>
            </a:r>
            <a:r>
              <a:rPr lang="cs-CZ" dirty="0" err="1"/>
              <a:t>Asprokastro</a:t>
            </a:r>
            <a:r>
              <a:rPr lang="cs-CZ" dirty="0"/>
              <a:t> vychází z řeckého </a:t>
            </a:r>
            <a:r>
              <a:rPr lang="cs-CZ" dirty="0" err="1"/>
              <a:t>Aspro</a:t>
            </a:r>
            <a:r>
              <a:rPr lang="cs-CZ" dirty="0"/>
              <a:t>= bílá a </a:t>
            </a:r>
            <a:r>
              <a:rPr lang="cs-CZ" dirty="0" err="1"/>
              <a:t>Kastro</a:t>
            </a:r>
            <a:r>
              <a:rPr lang="cs-CZ" dirty="0"/>
              <a:t>= zámek. Některé zříceniny starověkého komplexu je možné doposud vidět v oblasti zvané </a:t>
            </a:r>
            <a:r>
              <a:rPr lang="cs-CZ" dirty="0" err="1"/>
              <a:t>Tepemezari</a:t>
            </a:r>
            <a:r>
              <a:rPr lang="cs-CZ" dirty="0"/>
              <a:t> v centru města. Důležitým objevem byly i četné nálezy bronzových mincí, které potvrzují to, že </a:t>
            </a:r>
            <a:r>
              <a:rPr lang="cs-CZ" dirty="0" err="1"/>
              <a:t>Thyatiry</a:t>
            </a:r>
            <a:r>
              <a:rPr lang="cs-CZ" dirty="0"/>
              <a:t> byly jedním z prvních měst ve starověké Lýdii, kde byly používány peníze. </a:t>
            </a:r>
          </a:p>
          <a:p>
            <a:r>
              <a:rPr lang="cs-CZ" dirty="0"/>
              <a:t>Na nejstarších mincích jsou na jedné straně zobrazeny postavy božstva </a:t>
            </a:r>
            <a:r>
              <a:rPr lang="cs-CZ" dirty="0" err="1"/>
              <a:t>Tyrimnos</a:t>
            </a:r>
            <a:r>
              <a:rPr lang="cs-CZ" dirty="0"/>
              <a:t> ve zbroji na válečném oři – resp. Apollóna a bohyně Artemis s válečnickou čelenkou či přilbou, na straně druhé oboustranná sekera. Na mincích z římské doby jsou znázorněny postavy římských císařů.</a:t>
            </a:r>
          </a:p>
          <a:p>
            <a:r>
              <a:rPr lang="cs-CZ" dirty="0"/>
              <a:t>Veškeré pozůstatky z dávných dob potvrzují skutečnost, že </a:t>
            </a:r>
            <a:r>
              <a:rPr lang="cs-CZ" dirty="0" err="1"/>
              <a:t>Thyatiry</a:t>
            </a:r>
            <a:r>
              <a:rPr lang="cs-CZ" dirty="0"/>
              <a:t> byly svým charakterem </a:t>
            </a:r>
            <a:r>
              <a:rPr lang="cs-CZ" b="1" dirty="0"/>
              <a:t>městem spotřebního života </a:t>
            </a:r>
            <a:r>
              <a:rPr lang="cs-CZ" dirty="0"/>
              <a:t>s absencí kulturních a vzdělávacích center, což je pro výhradně obchodní střediska typické. V popředí zájmu zdejších obyvatel byla touha po hospodářské prosperitě, proto jsou </a:t>
            </a:r>
            <a:r>
              <a:rPr lang="cs-CZ" b="1" dirty="0" err="1"/>
              <a:t>Thyatiry</a:t>
            </a:r>
            <a:r>
              <a:rPr lang="cs-CZ" b="1" dirty="0"/>
              <a:t> mnohde uváděny jako „město možností pro pracovité a přičinlivé“.</a:t>
            </a:r>
            <a:endParaRPr lang="cs-CZ" dirty="0"/>
          </a:p>
          <a:p>
            <a:r>
              <a:rPr lang="cs-CZ" dirty="0"/>
              <a:t>Nynější </a:t>
            </a:r>
            <a:r>
              <a:rPr lang="cs-CZ" dirty="0" err="1"/>
              <a:t>Akhisar</a:t>
            </a:r>
            <a:r>
              <a:rPr lang="cs-CZ" dirty="0"/>
              <a:t> je významnou průmyslovou zónou Turecka, specializuje se na výrobu automobilů a produkci olivového oleje, tabákových výrobků, zatímco starověké (římské) město se specializovalo na zpracování mědi, barvení látek a hrnčířství a velmi prosperovalo. </a:t>
            </a:r>
            <a:endParaRPr lang="cs-CZ" b="1" dirty="0"/>
          </a:p>
          <a:p>
            <a:endParaRPr lang="cs-CZ" dirty="0"/>
          </a:p>
        </p:txBody>
      </p:sp>
    </p:spTree>
    <p:extLst>
      <p:ext uri="{BB962C8B-B14F-4D97-AF65-F5344CB8AC3E}">
        <p14:creationId xmlns:p14="http://schemas.microsoft.com/office/powerpoint/2010/main" val="1725867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5919" y="1080404"/>
            <a:ext cx="4848081" cy="3636061"/>
          </a:xfrm>
        </p:spPr>
      </p:pic>
      <p:pic>
        <p:nvPicPr>
          <p:cNvPr id="5" name="Obrázek 4" descr="logos-06-thyatiry-1.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5828" cy="3715265"/>
          </a:xfrm>
          <a:prstGeom prst="rect">
            <a:avLst/>
          </a:prstGeom>
          <a:noFill/>
          <a:ln>
            <a:noFill/>
          </a:ln>
        </p:spPr>
      </p:pic>
      <p:pic>
        <p:nvPicPr>
          <p:cNvPr id="6" name="Obrázek 5" descr="logos-06-thyatiry-2.jpg"/>
          <p:cNvPicPr/>
          <p:nvPr/>
        </p:nvPicPr>
        <p:blipFill>
          <a:blip r:embed="rId4">
            <a:extLst>
              <a:ext uri="{28A0092B-C50C-407E-A947-70E740481C1C}">
                <a14:useLocalDpi xmlns:a14="http://schemas.microsoft.com/office/drawing/2010/main" val="0"/>
              </a:ext>
            </a:extLst>
          </a:blip>
          <a:srcRect/>
          <a:stretch>
            <a:fillRect/>
          </a:stretch>
        </p:blipFill>
        <p:spPr bwMode="auto">
          <a:xfrm>
            <a:off x="1103870" y="4716465"/>
            <a:ext cx="8040130" cy="1925936"/>
          </a:xfrm>
          <a:prstGeom prst="rect">
            <a:avLst/>
          </a:prstGeom>
          <a:noFill/>
          <a:ln>
            <a:noFill/>
          </a:ln>
        </p:spPr>
      </p:pic>
    </p:spTree>
    <p:extLst>
      <p:ext uri="{BB962C8B-B14F-4D97-AF65-F5344CB8AC3E}">
        <p14:creationId xmlns:p14="http://schemas.microsoft.com/office/powerpoint/2010/main" val="3113998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logos-06-thyatiry-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6375" y="3267483"/>
            <a:ext cx="6191250" cy="1533525"/>
          </a:xfrm>
          <a:prstGeom prst="rect">
            <a:avLst/>
          </a:prstGeom>
          <a:noFill/>
          <a:ln>
            <a:noFill/>
          </a:ln>
        </p:spPr>
      </p:pic>
      <p:pic>
        <p:nvPicPr>
          <p:cNvPr id="5" name="Obrázek 4" descr="logos-06-thyatiry-3.jpg"/>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87466"/>
            <a:ext cx="6191250" cy="1533525"/>
          </a:xfrm>
          <a:prstGeom prst="rect">
            <a:avLst/>
          </a:prstGeom>
          <a:noFill/>
          <a:ln>
            <a:noFill/>
          </a:ln>
        </p:spPr>
      </p:pic>
      <p:pic>
        <p:nvPicPr>
          <p:cNvPr id="6" name="Obrázek 5" descr="logos-06-thyatiry-5.jpg"/>
          <p:cNvPicPr/>
          <p:nvPr/>
        </p:nvPicPr>
        <p:blipFill>
          <a:blip r:embed="rId4">
            <a:extLst>
              <a:ext uri="{28A0092B-C50C-407E-A947-70E740481C1C}">
                <a14:useLocalDpi xmlns:a14="http://schemas.microsoft.com/office/drawing/2010/main" val="0"/>
              </a:ext>
            </a:extLst>
          </a:blip>
          <a:srcRect/>
          <a:stretch>
            <a:fillRect/>
          </a:stretch>
        </p:blipFill>
        <p:spPr bwMode="auto">
          <a:xfrm>
            <a:off x="1476375" y="5047500"/>
            <a:ext cx="6191250" cy="1533525"/>
          </a:xfrm>
          <a:prstGeom prst="rect">
            <a:avLst/>
          </a:prstGeom>
          <a:noFill/>
          <a:ln>
            <a:noFill/>
          </a:ln>
        </p:spPr>
      </p:pic>
    </p:spTree>
    <p:extLst>
      <p:ext uri="{BB962C8B-B14F-4D97-AF65-F5344CB8AC3E}">
        <p14:creationId xmlns:p14="http://schemas.microsoft.com/office/powerpoint/2010/main" val="1195718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p:txBody>
          <a:bodyPr>
            <a:normAutofit/>
          </a:bodyPr>
          <a:lstStyle/>
          <a:p>
            <a:r>
              <a:rPr lang="cs-CZ" sz="2000" dirty="0"/>
              <a:t>Ježíš se představuje jako Boží syn (kontrast k chrámu zasvěcenému Apollónovi, bohu slunce) a soudce s popisem očí (pronikavé vidění) a nohou (hrozící soud)</a:t>
            </a:r>
          </a:p>
          <a:p>
            <a:r>
              <a:rPr lang="cs-CZ" sz="2000" dirty="0"/>
              <a:t>Kristova pochvala ke správným a stále větším skutkům věřících v </a:t>
            </a:r>
            <a:r>
              <a:rPr lang="cs-CZ" sz="2000" dirty="0" err="1"/>
              <a:t>Thyatirách</a:t>
            </a:r>
            <a:r>
              <a:rPr lang="cs-CZ" sz="2000" dirty="0"/>
              <a:t> (víra, láska, vytrvalost…) ALE tolerovali zlo (srovnej </a:t>
            </a:r>
            <a:r>
              <a:rPr lang="cs-CZ" sz="2000" dirty="0" err="1"/>
              <a:t>Efez</a:t>
            </a:r>
            <a:r>
              <a:rPr lang="cs-CZ" sz="2000" dirty="0"/>
              <a:t>)</a:t>
            </a:r>
          </a:p>
          <a:p>
            <a:r>
              <a:rPr lang="cs-CZ" sz="2000" dirty="0"/>
              <a:t>Kristovo obvinění: žádné množství dobrých skutků nemůže vyrovnat toleranci zla v podobě falešné prorokyně, která svádí k modloslužbě a smilstvu. (</a:t>
            </a:r>
            <a:r>
              <a:rPr lang="cs-CZ" sz="2000" dirty="0" err="1"/>
              <a:t>Jezábel</a:t>
            </a:r>
            <a:r>
              <a:rPr lang="cs-CZ" sz="2000" dirty="0"/>
              <a:t>, 1. král 21, 5-10; 25-26)</a:t>
            </a:r>
          </a:p>
          <a:p>
            <a:r>
              <a:rPr lang="cs-CZ" sz="2000" dirty="0"/>
              <a:t>Slabé vedení církve k toleranci falešnému učení. Lásku s kompromisy Bůh odmítá. </a:t>
            </a:r>
          </a:p>
          <a:p>
            <a:r>
              <a:rPr lang="cs-CZ" sz="2000" dirty="0"/>
              <a:t>Sbor byl pyšný a neochotný činit pokání. Sbor dokonce </a:t>
            </a:r>
            <a:r>
              <a:rPr lang="cs-CZ" sz="2000" b="1" dirty="0"/>
              <a:t>toleroval zlo</a:t>
            </a:r>
          </a:p>
        </p:txBody>
      </p:sp>
    </p:spTree>
    <p:extLst>
      <p:ext uri="{BB962C8B-B14F-4D97-AF65-F5344CB8AC3E}">
        <p14:creationId xmlns:p14="http://schemas.microsoft.com/office/powerpoint/2010/main" val="428793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598F42-4594-ECEB-8E9D-3888AEF6F44E}"/>
              </a:ext>
            </a:extLst>
          </p:cNvPr>
          <p:cNvSpPr>
            <a:spLocks noGrp="1"/>
          </p:cNvSpPr>
          <p:nvPr>
            <p:ph type="title"/>
          </p:nvPr>
        </p:nvSpPr>
        <p:spPr/>
        <p:txBody>
          <a:bodyPr>
            <a:normAutofit/>
          </a:bodyPr>
          <a:lstStyle/>
          <a:p>
            <a:r>
              <a:rPr lang="cs-CZ" sz="3200" dirty="0"/>
              <a:t>Biblické postřehy (2)</a:t>
            </a:r>
          </a:p>
        </p:txBody>
      </p:sp>
      <p:sp>
        <p:nvSpPr>
          <p:cNvPr id="3" name="Zástupný obsah 2">
            <a:extLst>
              <a:ext uri="{FF2B5EF4-FFF2-40B4-BE49-F238E27FC236}">
                <a16:creationId xmlns:a16="http://schemas.microsoft.com/office/drawing/2014/main" id="{A5912939-1522-3EFC-C078-6F81CBAB5074}"/>
              </a:ext>
            </a:extLst>
          </p:cNvPr>
          <p:cNvSpPr>
            <a:spLocks noGrp="1"/>
          </p:cNvSpPr>
          <p:nvPr>
            <p:ph idx="1"/>
          </p:nvPr>
        </p:nvSpPr>
        <p:spPr/>
        <p:txBody>
          <a:bodyPr>
            <a:normAutofit fontScale="92500" lnSpcReduction="10000"/>
          </a:bodyPr>
          <a:lstStyle/>
          <a:p>
            <a:r>
              <a:rPr lang="cs-CZ" sz="2800" dirty="0"/>
              <a:t>Je nutné odstranit ze sboru smilstvo (např. členství v cechovních spolcích zasvěcených modlám; spotřební způsob života), jinak přijde Kristův soud (jako s </a:t>
            </a:r>
            <a:r>
              <a:rPr lang="cs-CZ" sz="2800" dirty="0" err="1"/>
              <a:t>Jezábel</a:t>
            </a:r>
            <a:r>
              <a:rPr lang="cs-CZ" sz="2800" dirty="0"/>
              <a:t>), protože On vidí do našeho srdce a všech církví</a:t>
            </a:r>
          </a:p>
          <a:p>
            <a:r>
              <a:rPr lang="cs-CZ" sz="2800" dirty="0"/>
              <a:t>V </a:t>
            </a:r>
            <a:r>
              <a:rPr lang="cs-CZ" sz="2800" dirty="0" err="1"/>
              <a:t>Thyatirách</a:t>
            </a:r>
            <a:r>
              <a:rPr lang="cs-CZ" sz="2800" dirty="0"/>
              <a:t> byli také věřící, kteří nesmilnili a ti jsou povzbuzování Kristem, aby tak nadále činili a vytrvali a pak budou věřící vládnou s Kristem (nad národy)</a:t>
            </a:r>
          </a:p>
          <a:p>
            <a:r>
              <a:rPr lang="cs-CZ" sz="2800" dirty="0"/>
              <a:t>Kristus, Boží syn, dostává moc od Otce a předává ji dále i nám</a:t>
            </a:r>
          </a:p>
          <a:p>
            <a:r>
              <a:rPr lang="cs-CZ" sz="2800" dirty="0"/>
              <a:t>Obecně: Čiň pokání! (i křesťané toto musí) Změň své myšlení! Jinak přivoláváš Boží soud. Setrvej v Kristových skutcích! </a:t>
            </a:r>
          </a:p>
          <a:p>
            <a:endParaRPr lang="cs-CZ" dirty="0"/>
          </a:p>
        </p:txBody>
      </p:sp>
    </p:spTree>
    <p:extLst>
      <p:ext uri="{BB962C8B-B14F-4D97-AF65-F5344CB8AC3E}">
        <p14:creationId xmlns:p14="http://schemas.microsoft.com/office/powerpoint/2010/main" val="447658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Shrnutí</a:t>
            </a:r>
          </a:p>
        </p:txBody>
      </p:sp>
      <p:sp>
        <p:nvSpPr>
          <p:cNvPr id="3" name="Zástupný symbol pro obsah 2"/>
          <p:cNvSpPr>
            <a:spLocks noGrp="1"/>
          </p:cNvSpPr>
          <p:nvPr>
            <p:ph idx="1"/>
          </p:nvPr>
        </p:nvSpPr>
        <p:spPr/>
        <p:txBody>
          <a:bodyPr>
            <a:normAutofit/>
          </a:bodyPr>
          <a:lstStyle/>
          <a:p>
            <a:pPr lvl="0"/>
            <a:r>
              <a:rPr lang="cs-CZ" sz="2400" dirty="0"/>
              <a:t>Kristus jako soudce</a:t>
            </a:r>
          </a:p>
          <a:p>
            <a:pPr lvl="0"/>
            <a:r>
              <a:rPr lang="cs-CZ" sz="2400" dirty="0"/>
              <a:t>Sbor je Kristem chválen a měl mnoho dobrých skutků (víra, trpělivost, láska…)</a:t>
            </a:r>
          </a:p>
          <a:p>
            <a:pPr lvl="0"/>
            <a:r>
              <a:rPr lang="cs-CZ" sz="2400" b="1" dirty="0"/>
              <a:t>Sbor však narušuje </a:t>
            </a:r>
            <a:r>
              <a:rPr lang="cs-CZ" sz="2400" b="1"/>
              <a:t>tolerance zla, </a:t>
            </a:r>
            <a:r>
              <a:rPr lang="cs-CZ" sz="2400" b="1" dirty="0"/>
              <a:t>které vede ke smilstvu a modloslužbě</a:t>
            </a:r>
            <a:endParaRPr lang="cs-CZ" sz="2400" dirty="0"/>
          </a:p>
          <a:p>
            <a:pPr lvl="0"/>
            <a:r>
              <a:rPr lang="cs-CZ" sz="2400" dirty="0"/>
              <a:t>Žádné dobré skutky nemůžou vyvážit toleranci zla, hříchy těla mají dopad nejen na tělo, ale i ducha</a:t>
            </a:r>
          </a:p>
          <a:p>
            <a:pPr lvl="0"/>
            <a:r>
              <a:rPr lang="cs-CZ" sz="2400" dirty="0"/>
              <a:t>Vítězství je setrvání v Kristových skutcích</a:t>
            </a:r>
          </a:p>
          <a:p>
            <a:pPr lvl="0"/>
            <a:r>
              <a:rPr lang="cs-CZ" sz="2400" dirty="0">
                <a:solidFill>
                  <a:srgbClr val="FF0000"/>
                </a:solidFill>
              </a:rPr>
              <a:t>DISKUZE: Jak řešíme toleranci zla spojené s pozemským prospěchem? Jakým způsobem bojujeme s naším spotřebním chováním, které zastiňuje Krista?</a:t>
            </a:r>
          </a:p>
          <a:p>
            <a:endParaRPr lang="cs-CZ" sz="2400" dirty="0"/>
          </a:p>
        </p:txBody>
      </p:sp>
    </p:spTree>
    <p:extLst>
      <p:ext uri="{BB962C8B-B14F-4D97-AF65-F5344CB8AC3E}">
        <p14:creationId xmlns:p14="http://schemas.microsoft.com/office/powerpoint/2010/main" val="3277224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26229"/>
            <a:ext cx="7886700" cy="1325563"/>
          </a:xfrm>
        </p:spPr>
        <p:txBody>
          <a:bodyPr/>
          <a:lstStyle/>
          <a:p>
            <a:r>
              <a:rPr lang="cs-CZ" sz="3600" b="1" dirty="0"/>
              <a:t>Sardy</a:t>
            </a:r>
            <a:r>
              <a:rPr lang="cs-CZ" sz="3600" dirty="0"/>
              <a:t> – chřadnoucí sbor </a:t>
            </a:r>
          </a:p>
        </p:txBody>
      </p:sp>
      <p:sp>
        <p:nvSpPr>
          <p:cNvPr id="3" name="Zástupný symbol pro obsah 2"/>
          <p:cNvSpPr>
            <a:spLocks noGrp="1"/>
          </p:cNvSpPr>
          <p:nvPr>
            <p:ph idx="1"/>
          </p:nvPr>
        </p:nvSpPr>
        <p:spPr>
          <a:xfrm>
            <a:off x="628650" y="1451792"/>
            <a:ext cx="7886700" cy="5406208"/>
          </a:xfrm>
        </p:spPr>
        <p:txBody>
          <a:bodyPr>
            <a:normAutofit fontScale="55000" lnSpcReduction="20000"/>
          </a:bodyPr>
          <a:lstStyle/>
          <a:p>
            <a:pPr lvl="0"/>
            <a:r>
              <a:rPr lang="cs-CZ" dirty="0"/>
              <a:t>Sbor v </a:t>
            </a:r>
            <a:r>
              <a:rPr lang="cs-CZ" dirty="0" err="1"/>
              <a:t>Sardách</a:t>
            </a:r>
            <a:r>
              <a:rPr lang="cs-CZ" dirty="0"/>
              <a:t> (</a:t>
            </a:r>
            <a:r>
              <a:rPr lang="cs-CZ" dirty="0" err="1"/>
              <a:t>Zj</a:t>
            </a:r>
            <a:r>
              <a:rPr lang="cs-CZ" dirty="0"/>
              <a:t> 3, 1-6)</a:t>
            </a:r>
          </a:p>
          <a:p>
            <a:pPr lvl="0"/>
            <a:r>
              <a:rPr lang="cs-CZ" i="1" dirty="0">
                <a:solidFill>
                  <a:srgbClr val="FF0000"/>
                </a:solidFill>
              </a:rPr>
              <a:t>1  Andělu církve v </a:t>
            </a:r>
            <a:r>
              <a:rPr lang="cs-CZ" i="1" dirty="0" err="1">
                <a:solidFill>
                  <a:srgbClr val="FF0000"/>
                </a:solidFill>
              </a:rPr>
              <a:t>Sardách</a:t>
            </a:r>
            <a:r>
              <a:rPr lang="cs-CZ" i="1" dirty="0">
                <a:solidFill>
                  <a:srgbClr val="FF0000"/>
                </a:solidFill>
              </a:rPr>
              <a:t> piš: Toto praví ten, který má sedmero duchů Božích a sedmero hvězd: „Vím o tvých skutcích – podle jména jsi živ, ale jsi mrtev.2  Probuď se a posilni to, co ještě zůstává a je už na vymření! Neboť shledávám, že tvým skutkům mnoho chybí před Bohem;3  rozpomeň se tedy, jak jsi mé slovo přijal a slyšel, zachovávej je a čiň pokání. Nebudeš-li bdít, přijdu tak, jako přichází zloděj, a nebudeš vědět, v kterou hodinu na tebe přijdu.4  Přece však máš v </a:t>
            </a:r>
            <a:r>
              <a:rPr lang="cs-CZ" i="1" dirty="0" err="1">
                <a:solidFill>
                  <a:srgbClr val="FF0000"/>
                </a:solidFill>
              </a:rPr>
              <a:t>Sardách</a:t>
            </a:r>
            <a:r>
              <a:rPr lang="cs-CZ" i="1" dirty="0">
                <a:solidFill>
                  <a:srgbClr val="FF0000"/>
                </a:solidFill>
              </a:rPr>
              <a:t> několik osob, které svůj šat nepotřísnily; ti budou chodit se mnou v bílém rouchu, protože jsou toho hodni. 5  Kdo zvítězí, bude oděn bělostným rouchem a jeho jméno nevymažu z knihy života, nýbrž přiznám se k němu před svým Otcem a před jeho anděly. 6  Kdo má uši, slyš, co Duch praví církvím.“ </a:t>
            </a:r>
          </a:p>
          <a:p>
            <a:pPr lvl="0"/>
            <a:endParaRPr lang="cs-CZ" dirty="0"/>
          </a:p>
          <a:p>
            <a:r>
              <a:rPr lang="cs-CZ" sz="3300" dirty="0"/>
              <a:t>Trosky dávného města Sardy u vesnice </a:t>
            </a:r>
            <a:r>
              <a:rPr lang="cs-CZ" sz="3300" dirty="0" err="1"/>
              <a:t>Sart</a:t>
            </a:r>
            <a:r>
              <a:rPr lang="cs-CZ" sz="3300" dirty="0"/>
              <a:t> se nyní nachází asi dvacet kilometrů západním směrem od současného města </a:t>
            </a:r>
            <a:r>
              <a:rPr lang="cs-CZ" sz="3300" dirty="0" err="1"/>
              <a:t>Saliheli</a:t>
            </a:r>
            <a:r>
              <a:rPr lang="cs-CZ" sz="3300" dirty="0"/>
              <a:t> v </a:t>
            </a:r>
            <a:r>
              <a:rPr lang="cs-CZ" sz="3300" dirty="0" err="1"/>
              <a:t>západoturecké</a:t>
            </a:r>
            <a:r>
              <a:rPr lang="cs-CZ" sz="3300" dirty="0"/>
              <a:t> provincii </a:t>
            </a:r>
            <a:r>
              <a:rPr lang="cs-CZ" sz="3300" dirty="0" err="1"/>
              <a:t>Manisa</a:t>
            </a:r>
            <a:r>
              <a:rPr lang="cs-CZ" sz="3300" dirty="0"/>
              <a:t>. MAPA</a:t>
            </a:r>
          </a:p>
          <a:p>
            <a:pPr lvl="0"/>
            <a:endParaRPr lang="cs-CZ" sz="2900" dirty="0"/>
          </a:p>
          <a:p>
            <a:pPr lvl="0"/>
            <a:r>
              <a:rPr lang="cs-CZ" sz="2900" dirty="0"/>
              <a:t>Bohaté sídlo spoléhalo na svou minulost</a:t>
            </a:r>
          </a:p>
          <a:p>
            <a:pPr lvl="0"/>
            <a:r>
              <a:rPr lang="cs-CZ" sz="2900" dirty="0"/>
              <a:t>Pozor na lpění na nevhodné tradici</a:t>
            </a:r>
          </a:p>
          <a:p>
            <a:pPr lvl="0"/>
            <a:r>
              <a:rPr lang="cs-CZ" sz="2900" b="1" dirty="0"/>
              <a:t>Probuďme se a obraťme se ke Kristu, i když jsme od něj třeba daleko</a:t>
            </a:r>
            <a:endParaRPr lang="cs-CZ" sz="2900" dirty="0"/>
          </a:p>
          <a:p>
            <a:pPr lvl="0"/>
            <a:r>
              <a:rPr lang="cs-CZ" sz="2900" dirty="0"/>
              <a:t>Čiňme pokání, protože nevíme, kdy Kristus přijde</a:t>
            </a:r>
          </a:p>
          <a:p>
            <a:pPr lvl="0"/>
            <a:r>
              <a:rPr lang="cs-CZ" sz="2900" dirty="0"/>
              <a:t> Bůh zachoval i v „tradičních“ </a:t>
            </a:r>
            <a:r>
              <a:rPr lang="cs-CZ" sz="2900" dirty="0" err="1"/>
              <a:t>Sardách</a:t>
            </a:r>
            <a:r>
              <a:rPr lang="cs-CZ" sz="2900" dirty="0"/>
              <a:t> své věrné</a:t>
            </a:r>
          </a:p>
          <a:p>
            <a:pPr lvl="0"/>
            <a:r>
              <a:rPr lang="cs-CZ" sz="2900" dirty="0"/>
              <a:t>Jak je to v našem sboru?</a:t>
            </a:r>
          </a:p>
          <a:p>
            <a:endParaRPr lang="cs-CZ" dirty="0"/>
          </a:p>
        </p:txBody>
      </p:sp>
    </p:spTree>
    <p:extLst>
      <p:ext uri="{BB962C8B-B14F-4D97-AF65-F5344CB8AC3E}">
        <p14:creationId xmlns:p14="http://schemas.microsoft.com/office/powerpoint/2010/main" val="3064849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Sard</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9CBE60CA-A4EC-E3A1-B8F7-0B12A0EA744C}"/>
              </a:ext>
            </a:extLst>
          </p:cNvPr>
          <p:cNvSpPr/>
          <p:nvPr/>
        </p:nvSpPr>
        <p:spPr>
          <a:xfrm>
            <a:off x="4795520" y="3525520"/>
            <a:ext cx="416560" cy="37592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6284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8273" y="0"/>
            <a:ext cx="7886700" cy="1325563"/>
          </a:xfrm>
        </p:spPr>
        <p:txBody>
          <a:bodyPr>
            <a:normAutofit/>
          </a:bodyPr>
          <a:lstStyle/>
          <a:p>
            <a:r>
              <a:rPr lang="cs-CZ" sz="3200" dirty="0"/>
              <a:t>Historie Sard (1)</a:t>
            </a:r>
          </a:p>
        </p:txBody>
      </p:sp>
      <p:sp>
        <p:nvSpPr>
          <p:cNvPr id="3" name="Zástupný symbol pro obsah 2"/>
          <p:cNvSpPr>
            <a:spLocks noGrp="1"/>
          </p:cNvSpPr>
          <p:nvPr>
            <p:ph idx="1"/>
          </p:nvPr>
        </p:nvSpPr>
        <p:spPr>
          <a:xfrm>
            <a:off x="598273" y="1491049"/>
            <a:ext cx="7886700" cy="4998952"/>
          </a:xfrm>
        </p:spPr>
        <p:txBody>
          <a:bodyPr>
            <a:normAutofit fontScale="70000" lnSpcReduction="20000"/>
          </a:bodyPr>
          <a:lstStyle/>
          <a:p>
            <a:r>
              <a:rPr lang="cs-CZ" dirty="0"/>
              <a:t>Někteří současní badatelé se přiklánějí k hypotéze, že na místě Sard stávalo již v chetitské době město s názvem Uda, které bylo za vlády </a:t>
            </a:r>
            <a:r>
              <a:rPr lang="cs-CZ" dirty="0" err="1"/>
              <a:t>Héraklovců</a:t>
            </a:r>
            <a:r>
              <a:rPr lang="cs-CZ" dirty="0"/>
              <a:t> přejmenováno na </a:t>
            </a:r>
            <a:r>
              <a:rPr lang="cs-CZ" dirty="0" err="1"/>
              <a:t>Hydé</a:t>
            </a:r>
            <a:r>
              <a:rPr lang="cs-CZ" dirty="0"/>
              <a:t>. Antický historik Hérodotos uvádí ve svém spise legendu o založení města, která je datována do doby vlády posledního panovníka rodu </a:t>
            </a:r>
            <a:r>
              <a:rPr lang="cs-CZ" dirty="0" err="1"/>
              <a:t>Héraklovců</a:t>
            </a:r>
            <a:r>
              <a:rPr lang="cs-CZ" dirty="0"/>
              <a:t>, který se jmenoval </a:t>
            </a:r>
            <a:r>
              <a:rPr lang="cs-CZ" dirty="0" err="1"/>
              <a:t>Kandaulés</a:t>
            </a:r>
            <a:r>
              <a:rPr lang="cs-CZ" dirty="0"/>
              <a:t> – zvaný též </a:t>
            </a:r>
            <a:r>
              <a:rPr lang="cs-CZ" dirty="0" err="1"/>
              <a:t>Myrsilos</a:t>
            </a:r>
            <a:r>
              <a:rPr lang="cs-CZ" dirty="0"/>
              <a:t>. Podle této legendy byl král zavražděn osobním strážcem </a:t>
            </a:r>
            <a:r>
              <a:rPr lang="cs-CZ" dirty="0" err="1"/>
              <a:t>Gýgem</a:t>
            </a:r>
            <a:r>
              <a:rPr lang="cs-CZ" dirty="0"/>
              <a:t> na příkaz královy manželky. </a:t>
            </a:r>
            <a:r>
              <a:rPr lang="cs-CZ" dirty="0" err="1"/>
              <a:t>Gýges</a:t>
            </a:r>
            <a:r>
              <a:rPr lang="cs-CZ" dirty="0"/>
              <a:t> se s ní potom oženil a stal se panovníkem. Za jeho vlády v letech 680-644 př. Kr. se </a:t>
            </a:r>
            <a:r>
              <a:rPr lang="cs-CZ" b="1" dirty="0"/>
              <a:t>Sardy staly hlavním městem Lýdie </a:t>
            </a:r>
            <a:r>
              <a:rPr lang="cs-CZ" dirty="0"/>
              <a:t>a začaly rozkvétat. Král </a:t>
            </a:r>
            <a:r>
              <a:rPr lang="cs-CZ" dirty="0" err="1"/>
              <a:t>Gýgés</a:t>
            </a:r>
            <a:r>
              <a:rPr lang="cs-CZ" dirty="0"/>
              <a:t> založil dynastii </a:t>
            </a:r>
            <a:r>
              <a:rPr lang="cs-CZ" dirty="0" err="1"/>
              <a:t>Mermnovců</a:t>
            </a:r>
            <a:r>
              <a:rPr lang="cs-CZ" dirty="0"/>
              <a:t>, která se do poloviny 6. století př. Kr. postupně zmocnila celé západní části Malé Asie.</a:t>
            </a:r>
          </a:p>
          <a:p>
            <a:r>
              <a:rPr lang="cs-CZ" dirty="0"/>
              <a:t>V době, kdy Sardy patřily mezi nejvýznamnější a nejprestižnější města světa (obchodní centrum s drahými látkami), zde vládl </a:t>
            </a:r>
            <a:r>
              <a:rPr lang="cs-CZ" b="1" dirty="0"/>
              <a:t>král Kroisos </a:t>
            </a:r>
            <a:r>
              <a:rPr lang="cs-CZ" dirty="0"/>
              <a:t>(asi 560-547 př. Kr.) z dynastie </a:t>
            </a:r>
            <a:r>
              <a:rPr lang="cs-CZ" b="1" dirty="0" err="1"/>
              <a:t>Mermnovců</a:t>
            </a:r>
            <a:r>
              <a:rPr lang="cs-CZ" dirty="0"/>
              <a:t>. Ten postupně ovládl rozsáhlé území Malé Asie až po řeku </a:t>
            </a:r>
            <a:r>
              <a:rPr lang="cs-CZ" dirty="0" err="1"/>
              <a:t>Halys</a:t>
            </a:r>
            <a:r>
              <a:rPr lang="cs-CZ" dirty="0"/>
              <a:t> a k jeho říši patřil i </a:t>
            </a:r>
            <a:r>
              <a:rPr lang="cs-CZ" dirty="0" err="1"/>
              <a:t>Milétos</a:t>
            </a:r>
            <a:r>
              <a:rPr lang="cs-CZ" dirty="0"/>
              <a:t>. Tento panovník byl velmi samolibý a sebejistý, k čemuž přispívala i skutečnost, že město v těch časech velmi prosperovalo a profitovalo z bohatých nalezišť </a:t>
            </a:r>
            <a:r>
              <a:rPr lang="cs-CZ" b="1" dirty="0"/>
              <a:t>zlata ze zlatonosné řeky </a:t>
            </a:r>
            <a:r>
              <a:rPr lang="cs-CZ" b="1" dirty="0" err="1"/>
              <a:t>Hermos</a:t>
            </a:r>
            <a:r>
              <a:rPr lang="cs-CZ" b="1" dirty="0"/>
              <a:t> </a:t>
            </a:r>
            <a:r>
              <a:rPr lang="cs-CZ" dirty="0"/>
              <a:t>a jejích přítoků. Samotné údolí těchto toků bylo rovněž </a:t>
            </a:r>
            <a:r>
              <a:rPr lang="cs-CZ" b="1" dirty="0"/>
              <a:t>velmi úrodné</a:t>
            </a:r>
            <a:r>
              <a:rPr lang="cs-CZ" dirty="0"/>
              <a:t>. Přítoky řeky </a:t>
            </a:r>
            <a:r>
              <a:rPr lang="cs-CZ" dirty="0" err="1"/>
              <a:t>Hermos</a:t>
            </a:r>
            <a:r>
              <a:rPr lang="cs-CZ" dirty="0"/>
              <a:t>, řeka plná zlata, a úrodnost údolí symbolizují duchovní zdroje bohatství historické církve, kterou reprezentuje sardská církev. Tímto zdrojem bylo „znovuobjeveni“ Božího slova.</a:t>
            </a:r>
          </a:p>
          <a:p>
            <a:endParaRPr lang="cs-CZ" dirty="0"/>
          </a:p>
        </p:txBody>
      </p:sp>
    </p:spTree>
    <p:extLst>
      <p:ext uri="{BB962C8B-B14F-4D97-AF65-F5344CB8AC3E}">
        <p14:creationId xmlns:p14="http://schemas.microsoft.com/office/powerpoint/2010/main" val="3136003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38BF3-291B-45C9-E629-82CC1A30E462}"/>
              </a:ext>
            </a:extLst>
          </p:cNvPr>
          <p:cNvSpPr>
            <a:spLocks noGrp="1"/>
          </p:cNvSpPr>
          <p:nvPr>
            <p:ph type="title"/>
          </p:nvPr>
        </p:nvSpPr>
        <p:spPr/>
        <p:txBody>
          <a:bodyPr/>
          <a:lstStyle/>
          <a:p>
            <a:r>
              <a:rPr lang="cs-CZ" dirty="0"/>
              <a:t>Historie Sard (2)</a:t>
            </a:r>
          </a:p>
        </p:txBody>
      </p:sp>
      <p:sp>
        <p:nvSpPr>
          <p:cNvPr id="3" name="Zástupný obsah 2">
            <a:extLst>
              <a:ext uri="{FF2B5EF4-FFF2-40B4-BE49-F238E27FC236}">
                <a16:creationId xmlns:a16="http://schemas.microsoft.com/office/drawing/2014/main" id="{9837A4EF-C14A-691F-CA24-0F35CF80B2FC}"/>
              </a:ext>
            </a:extLst>
          </p:cNvPr>
          <p:cNvSpPr>
            <a:spLocks noGrp="1"/>
          </p:cNvSpPr>
          <p:nvPr>
            <p:ph idx="1"/>
          </p:nvPr>
        </p:nvSpPr>
        <p:spPr/>
        <p:txBody>
          <a:bodyPr>
            <a:normAutofit fontScale="77500" lnSpcReduction="20000"/>
          </a:bodyPr>
          <a:lstStyle/>
          <a:p>
            <a:r>
              <a:rPr lang="cs-CZ" b="1" dirty="0"/>
              <a:t>Bohatství a pohodlný život přispěly k velké lehkovážnosti </a:t>
            </a:r>
            <a:r>
              <a:rPr lang="cs-CZ" dirty="0"/>
              <a:t>a malé ostražitosti sebevědomého panovníka Kroisa, který podcenil hrozbu válečného tažení perského krále </a:t>
            </a:r>
            <a:r>
              <a:rPr lang="cs-CZ" dirty="0" err="1"/>
              <a:t>Kýra</a:t>
            </a:r>
            <a:r>
              <a:rPr lang="cs-CZ" dirty="0"/>
              <a:t> II. Jeho vojáci vtrhli roku 547 př. Kr. do zcela nehlídaného a nepřipraveného města, které tak bylo zcela vydáno na milost nepříteli. Když se </a:t>
            </a:r>
            <a:r>
              <a:rPr lang="cs-CZ" dirty="0" err="1"/>
              <a:t>Kýrovi</a:t>
            </a:r>
            <a:r>
              <a:rPr lang="cs-CZ" dirty="0"/>
              <a:t> vojáci objevili na vrcholku kopce, našli pevnost bez hlídek. Od té doby ztratili Sardy svoji suverenitu a začaly upadat.</a:t>
            </a:r>
          </a:p>
          <a:p>
            <a:r>
              <a:rPr lang="cs-CZ" dirty="0"/>
              <a:t>Lýdský král Kroisos potom utrpěl nezvratnou porážku po bitvě u </a:t>
            </a:r>
            <a:r>
              <a:rPr lang="cs-CZ" dirty="0" err="1"/>
              <a:t>Pterie</a:t>
            </a:r>
            <a:r>
              <a:rPr lang="cs-CZ" dirty="0"/>
              <a:t> v </a:t>
            </a:r>
            <a:r>
              <a:rPr lang="cs-CZ" dirty="0" err="1"/>
              <a:t>Kappadoki</a:t>
            </a:r>
            <a:r>
              <a:rPr lang="cs-CZ" dirty="0"/>
              <a:t>, po níž celou říši zcela ovládli Peršané. </a:t>
            </a:r>
            <a:r>
              <a:rPr lang="cs-CZ" b="1" dirty="0"/>
              <a:t>Sardy se staly sídlem perských satrapů</a:t>
            </a:r>
            <a:r>
              <a:rPr lang="cs-CZ" dirty="0"/>
              <a:t> (královských místodržících) spřízněných s vládnoucím </a:t>
            </a:r>
            <a:r>
              <a:rPr lang="cs-CZ" dirty="0" err="1"/>
              <a:t>achaimenovským</a:t>
            </a:r>
            <a:r>
              <a:rPr lang="cs-CZ" dirty="0"/>
              <a:t> rodem. </a:t>
            </a:r>
            <a:r>
              <a:rPr lang="cs-CZ" b="1" dirty="0"/>
              <a:t>Z města vycházela proslulá královská cesta táhnoucí se v délce 2500 kilometrů napříč celou Perskou říší. </a:t>
            </a:r>
            <a:r>
              <a:rPr lang="cs-CZ" dirty="0"/>
              <a:t>V té době probíhaly mnohé řecko-perské války a v letech 499-498 př. Kr. vypálili Sardy i s místním chrámem vzbouření Řekové.</a:t>
            </a:r>
          </a:p>
        </p:txBody>
      </p:sp>
    </p:spTree>
    <p:extLst>
      <p:ext uri="{BB962C8B-B14F-4D97-AF65-F5344CB8AC3E}">
        <p14:creationId xmlns:p14="http://schemas.microsoft.com/office/powerpoint/2010/main" val="371013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F0A8EC-FE7A-44CB-8BAA-A4A2E89AE596}"/>
              </a:ext>
            </a:extLst>
          </p:cNvPr>
          <p:cNvSpPr>
            <a:spLocks noGrp="1"/>
          </p:cNvSpPr>
          <p:nvPr>
            <p:ph type="title"/>
          </p:nvPr>
        </p:nvSpPr>
        <p:spPr/>
        <p:txBody>
          <a:bodyPr>
            <a:normAutofit/>
          </a:bodyPr>
          <a:lstStyle/>
          <a:p>
            <a:pPr algn="ctr"/>
            <a:r>
              <a:rPr lang="cs-CZ" sz="3200" dirty="0" err="1">
                <a:latin typeface="+mn-lt"/>
              </a:rPr>
              <a:t>Patmos</a:t>
            </a:r>
            <a:r>
              <a:rPr lang="cs-CZ" sz="3200" dirty="0">
                <a:latin typeface="+mn-lt"/>
              </a:rPr>
              <a:t> - místo pro odsouzence</a:t>
            </a:r>
            <a:br>
              <a:rPr lang="cs-CZ" sz="3200" dirty="0">
                <a:latin typeface="+mn-lt"/>
              </a:rPr>
            </a:br>
            <a:r>
              <a:rPr lang="cs-CZ" sz="2400" dirty="0">
                <a:latin typeface="+mn-lt"/>
              </a:rPr>
              <a:t>(</a:t>
            </a:r>
            <a:r>
              <a:rPr lang="cs-CZ" sz="2400" dirty="0" err="1">
                <a:latin typeface="+mn-lt"/>
              </a:rPr>
              <a:t>Zj</a:t>
            </a:r>
            <a:r>
              <a:rPr lang="cs-CZ" sz="2400" dirty="0">
                <a:latin typeface="+mn-lt"/>
              </a:rPr>
              <a:t> 1,8-11)</a:t>
            </a:r>
          </a:p>
        </p:txBody>
      </p:sp>
      <p:sp>
        <p:nvSpPr>
          <p:cNvPr id="3" name="Zástupný obsah 2">
            <a:extLst>
              <a:ext uri="{FF2B5EF4-FFF2-40B4-BE49-F238E27FC236}">
                <a16:creationId xmlns:a16="http://schemas.microsoft.com/office/drawing/2014/main" id="{D8B76176-7E8E-44C8-B865-4AA7B7AD6346}"/>
              </a:ext>
            </a:extLst>
          </p:cNvPr>
          <p:cNvSpPr>
            <a:spLocks noGrp="1"/>
          </p:cNvSpPr>
          <p:nvPr>
            <p:ph idx="1"/>
          </p:nvPr>
        </p:nvSpPr>
        <p:spPr/>
        <p:txBody>
          <a:bodyPr>
            <a:normAutofit fontScale="85000" lnSpcReduction="10000"/>
          </a:bodyPr>
          <a:lstStyle/>
          <a:p>
            <a:r>
              <a:rPr lang="cs-CZ" dirty="0"/>
              <a:t>Ostrov </a:t>
            </a:r>
            <a:r>
              <a:rPr lang="cs-CZ" dirty="0" err="1"/>
              <a:t>Patmos</a:t>
            </a:r>
            <a:r>
              <a:rPr lang="cs-CZ" dirty="0"/>
              <a:t> (Skala) v současném Řecku v Egejském moři </a:t>
            </a:r>
          </a:p>
          <a:p>
            <a:r>
              <a:rPr lang="cs-CZ" dirty="0"/>
              <a:t>Nacházejí se zde sakrální stavby spojené s působením apoštola Jana pod ochranou UNESCO</a:t>
            </a:r>
          </a:p>
          <a:p>
            <a:r>
              <a:rPr lang="cs-CZ" dirty="0"/>
              <a:t>Jan zde byl vypovězen za císaře </a:t>
            </a:r>
            <a:r>
              <a:rPr lang="cs-CZ" dirty="0" err="1"/>
              <a:t>Domitiana</a:t>
            </a:r>
            <a:r>
              <a:rPr lang="cs-CZ" dirty="0"/>
              <a:t> roku 95 po Kr., kdy probíhalo velké pronásledování křesťanů, protože ho nechtěli uctívat jako boha</a:t>
            </a:r>
          </a:p>
          <a:p>
            <a:r>
              <a:rPr lang="cs-CZ" dirty="0"/>
              <a:t>Zjevení v den Páně (v neděli)</a:t>
            </a:r>
          </a:p>
          <a:p>
            <a:r>
              <a:rPr lang="cs-CZ" dirty="0"/>
              <a:t>Pokyn od Krista (nejvyšší autority) napsat dopisy (poselství) </a:t>
            </a:r>
            <a:r>
              <a:rPr lang="cs-CZ" b="1" dirty="0"/>
              <a:t>konkrétním</a:t>
            </a:r>
            <a:r>
              <a:rPr lang="cs-CZ" dirty="0"/>
              <a:t> 7 sborům:</a:t>
            </a:r>
          </a:p>
          <a:p>
            <a:endParaRPr lang="cs-CZ" dirty="0"/>
          </a:p>
          <a:p>
            <a:pPr marL="0" indent="0">
              <a:buNone/>
            </a:pPr>
            <a:r>
              <a:rPr lang="cs-CZ" b="1" dirty="0" err="1"/>
              <a:t>Efez</a:t>
            </a:r>
            <a:r>
              <a:rPr lang="cs-CZ" b="1" dirty="0"/>
              <a:t>, Smyrna, Pergamon, </a:t>
            </a:r>
            <a:r>
              <a:rPr lang="cs-CZ" b="1" dirty="0" err="1"/>
              <a:t>Thyatira</a:t>
            </a:r>
            <a:r>
              <a:rPr lang="cs-CZ" b="1" dirty="0"/>
              <a:t>, Sardy, Filadelfie, </a:t>
            </a:r>
            <a:r>
              <a:rPr lang="cs-CZ" b="1" dirty="0" err="1"/>
              <a:t>Laodikea</a:t>
            </a:r>
            <a:endParaRPr lang="cs-CZ" b="1" dirty="0"/>
          </a:p>
          <a:p>
            <a:pPr marL="0" indent="0">
              <a:buNone/>
            </a:pPr>
            <a:endParaRPr lang="cs-CZ" dirty="0"/>
          </a:p>
        </p:txBody>
      </p:sp>
    </p:spTree>
    <p:extLst>
      <p:ext uri="{BB962C8B-B14F-4D97-AF65-F5344CB8AC3E}">
        <p14:creationId xmlns:p14="http://schemas.microsoft.com/office/powerpoint/2010/main" val="636076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60326"/>
            <a:ext cx="7886700" cy="1325563"/>
          </a:xfrm>
        </p:spPr>
        <p:txBody>
          <a:bodyPr>
            <a:normAutofit/>
          </a:bodyPr>
          <a:lstStyle/>
          <a:p>
            <a:r>
              <a:rPr lang="cs-CZ" sz="3200" dirty="0"/>
              <a:t>Historie Sard (3)</a:t>
            </a:r>
          </a:p>
        </p:txBody>
      </p:sp>
      <p:sp>
        <p:nvSpPr>
          <p:cNvPr id="3" name="Zástupný symbol pro obsah 2"/>
          <p:cNvSpPr>
            <a:spLocks noGrp="1"/>
          </p:cNvSpPr>
          <p:nvPr>
            <p:ph idx="1"/>
          </p:nvPr>
        </p:nvSpPr>
        <p:spPr>
          <a:xfrm>
            <a:off x="628650" y="1499286"/>
            <a:ext cx="7886700" cy="4860325"/>
          </a:xfrm>
        </p:spPr>
        <p:txBody>
          <a:bodyPr>
            <a:normAutofit fontScale="77500" lnSpcReduction="20000"/>
          </a:bodyPr>
          <a:lstStyle/>
          <a:p>
            <a:r>
              <a:rPr lang="cs-CZ" dirty="0"/>
              <a:t>Roku 334 př. Kr. Alexandr III. Veliký svedl u řeky jménem </a:t>
            </a:r>
            <a:r>
              <a:rPr lang="cs-CZ" dirty="0" err="1"/>
              <a:t>Graníkos</a:t>
            </a:r>
            <a:r>
              <a:rPr lang="cs-CZ" dirty="0"/>
              <a:t> svou první bitvu na území Malé Asie, v níž porazil vojsko perských satrapů, a otevřel si tak cestu k ovládnutí celého území. Sardy přešly pod vládu nově vznikající říše Alexandra Velikého a postupně se staly typicky řeckým městem. Od roku 188 př. Kr. byly Sardy součástí pergamského království.</a:t>
            </a:r>
          </a:p>
          <a:p>
            <a:r>
              <a:rPr lang="cs-CZ" dirty="0"/>
              <a:t>Roku 133 př. Kr. ovládli území Římané a ti v roce 129 př. Kr. začlenili Sardy do svého římského impéria. Když roku 17 po Kr. zasáhlo město ničivé zemětřesení, byla původní zástavba téměř úplně zničena. Císař Tiberius tehdy, jak je uváděno, věnoval městu z císařské pokladny 10 milionů sesterciů na rekonstrukci a osvobodil obyvatele Sard na několik let od daní. </a:t>
            </a:r>
          </a:p>
          <a:p>
            <a:r>
              <a:rPr lang="cs-CZ" dirty="0"/>
              <a:t>Město se však už nikdy nevrátilo ke své dřívější slávě, nastala doba pozvolného úpadku a snižoval se počet obyvatel. Odklonění hlavní obchodní silniční komunikace ještě více přispělo k tomu, že Sardy ztratily na svém významu. Město v průběhu staletí odolávalo mnohým tureckým přepadením. Konečnou ránu mu zasadili roku 1402 </a:t>
            </a:r>
            <a:r>
              <a:rPr lang="cs-CZ" dirty="0" err="1"/>
              <a:t>Seldžukové</a:t>
            </a:r>
            <a:r>
              <a:rPr lang="cs-CZ" dirty="0"/>
              <a:t> v čele s </a:t>
            </a:r>
            <a:r>
              <a:rPr lang="cs-CZ" dirty="0" err="1"/>
              <a:t>Tímúrem</a:t>
            </a:r>
            <a:r>
              <a:rPr lang="cs-CZ" dirty="0"/>
              <a:t> Lenkem.</a:t>
            </a:r>
          </a:p>
          <a:p>
            <a:endParaRPr lang="cs-CZ" dirty="0"/>
          </a:p>
        </p:txBody>
      </p:sp>
    </p:spTree>
    <p:extLst>
      <p:ext uri="{BB962C8B-B14F-4D97-AF65-F5344CB8AC3E}">
        <p14:creationId xmlns:p14="http://schemas.microsoft.com/office/powerpoint/2010/main" val="4250541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7F2F84-7B50-47B2-9A86-AD67DB1CFD3F}"/>
              </a:ext>
            </a:extLst>
          </p:cNvPr>
          <p:cNvSpPr>
            <a:spLocks noGrp="1"/>
          </p:cNvSpPr>
          <p:nvPr>
            <p:ph type="title"/>
          </p:nvPr>
        </p:nvSpPr>
        <p:spPr/>
        <p:txBody>
          <a:bodyPr/>
          <a:lstStyle/>
          <a:p>
            <a:r>
              <a:rPr lang="cs-CZ" dirty="0"/>
              <a:t>Historie Sard (4)</a:t>
            </a:r>
          </a:p>
        </p:txBody>
      </p:sp>
      <p:sp>
        <p:nvSpPr>
          <p:cNvPr id="3" name="Zástupný obsah 2">
            <a:extLst>
              <a:ext uri="{FF2B5EF4-FFF2-40B4-BE49-F238E27FC236}">
                <a16:creationId xmlns:a16="http://schemas.microsoft.com/office/drawing/2014/main" id="{F6522F8F-01F6-50C4-796F-972BDF1161E0}"/>
              </a:ext>
            </a:extLst>
          </p:cNvPr>
          <p:cNvSpPr>
            <a:spLocks noGrp="1"/>
          </p:cNvSpPr>
          <p:nvPr>
            <p:ph idx="1"/>
          </p:nvPr>
        </p:nvSpPr>
        <p:spPr/>
        <p:txBody>
          <a:bodyPr>
            <a:normAutofit fontScale="70000" lnSpcReduction="20000"/>
          </a:bodyPr>
          <a:lstStyle/>
          <a:p>
            <a:r>
              <a:rPr lang="cs-CZ" dirty="0"/>
              <a:t>Město Sardy zpustlo a stalo se pouhou nostalgickou vzpomínkou na dávnou slávu a krásu, na prosperitu a bohatství v dobách lýdských králů, což dodnes připomíná známé úsloví „bohatý jako Kroisos“.</a:t>
            </a:r>
          </a:p>
          <a:p>
            <a:r>
              <a:rPr lang="cs-CZ" dirty="0"/>
              <a:t>Oblast starověkého města byla až do 19. století patrna jen z ruin starořímských budov. Ve 20. století začal probíhat rozsáhlý archeologický průzkum, při němž byly roku 1910 objeveny i pozůstatky prastarého chrámu bohyně Artemis z 4.-2. st. př. Kr. Chrám nebyl nikdy dokončen, nicméně jeho půdorys o rozměru 100 x 48 metrů mohl konkurovat svou monumentálností chrámu v </a:t>
            </a:r>
            <a:r>
              <a:rPr lang="cs-CZ" dirty="0" err="1"/>
              <a:t>Efezu</a:t>
            </a:r>
            <a:r>
              <a:rPr lang="cs-CZ" dirty="0"/>
              <a:t>. Bylo také objeveno více než 1000 lýdských hrobů.</a:t>
            </a:r>
          </a:p>
          <a:p>
            <a:r>
              <a:rPr lang="cs-CZ" dirty="0"/>
              <a:t>Z dob římských císařů pochází nyní zrekonstruo­vané lázně gymnasion. V blízkosti lázní se nachází synagoga, postavená ve 3. století, která je pozoruhodná svými podlahovými mozaikami a intarziemi. Při cestě do </a:t>
            </a:r>
            <a:r>
              <a:rPr lang="cs-CZ" dirty="0" err="1"/>
              <a:t>Saliheli</a:t>
            </a:r>
            <a:r>
              <a:rPr lang="cs-CZ" dirty="0"/>
              <a:t> jsou k vidění pozůstatky antického divadla, baziliky a římského stadionu. Od roku 1958 na těchto místech probíhají pravidelné archeologické práce spojené s rekonstrukcí některých staveb.</a:t>
            </a:r>
          </a:p>
          <a:p>
            <a:r>
              <a:rPr lang="cs-CZ" b="1" dirty="0"/>
              <a:t>Sardy jako bohaté město (zlato, vlna…) s významnou vojenskou posádkou postupně chřadlo.</a:t>
            </a:r>
          </a:p>
          <a:p>
            <a:endParaRPr lang="cs-CZ" dirty="0"/>
          </a:p>
        </p:txBody>
      </p:sp>
    </p:spTree>
    <p:extLst>
      <p:ext uri="{BB962C8B-B14F-4D97-AF65-F5344CB8AC3E}">
        <p14:creationId xmlns:p14="http://schemas.microsoft.com/office/powerpoint/2010/main" val="104160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759822" cy="3186328"/>
          </a:xfr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2804" y="3492843"/>
            <a:ext cx="5061196" cy="3365157"/>
          </a:xfrm>
          <a:prstGeom prst="rect">
            <a:avLst/>
          </a:prstGeom>
        </p:spPr>
      </p:pic>
      <p:pic>
        <p:nvPicPr>
          <p:cNvPr id="8" name="Obrázek 7" descr="logos-07-sardy-2.jpg"/>
          <p:cNvPicPr/>
          <p:nvPr/>
        </p:nvPicPr>
        <p:blipFill>
          <a:blip r:embed="rId4">
            <a:extLst>
              <a:ext uri="{28A0092B-C50C-407E-A947-70E740481C1C}">
                <a14:useLocalDpi xmlns:a14="http://schemas.microsoft.com/office/drawing/2010/main" val="0"/>
              </a:ext>
            </a:extLst>
          </a:blip>
          <a:srcRect/>
          <a:stretch>
            <a:fillRect/>
          </a:stretch>
        </p:blipFill>
        <p:spPr bwMode="auto">
          <a:xfrm>
            <a:off x="4425521" y="0"/>
            <a:ext cx="4718479" cy="2821202"/>
          </a:xfrm>
          <a:prstGeom prst="rect">
            <a:avLst/>
          </a:prstGeom>
          <a:noFill/>
          <a:ln>
            <a:noFill/>
          </a:ln>
        </p:spPr>
      </p:pic>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2843"/>
            <a:ext cx="4318918" cy="3365157"/>
          </a:xfrm>
          <a:prstGeom prst="rect">
            <a:avLst/>
          </a:prstGeom>
        </p:spPr>
      </p:pic>
    </p:spTree>
    <p:extLst>
      <p:ext uri="{BB962C8B-B14F-4D97-AF65-F5344CB8AC3E}">
        <p14:creationId xmlns:p14="http://schemas.microsoft.com/office/powerpoint/2010/main" val="2546970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p:txBody>
          <a:bodyPr>
            <a:normAutofit/>
          </a:bodyPr>
          <a:lstStyle/>
          <a:p>
            <a:r>
              <a:rPr lang="cs-CZ" sz="2400" dirty="0"/>
              <a:t>Kristus je plnost, celost v čísle sedm; Duch svatý dává život a ten potřebovali věřící v </a:t>
            </a:r>
            <a:r>
              <a:rPr lang="cs-CZ" sz="2400" dirty="0" err="1"/>
              <a:t>Sardách</a:t>
            </a:r>
            <a:endParaRPr lang="cs-CZ" sz="2400" dirty="0"/>
          </a:p>
          <a:p>
            <a:r>
              <a:rPr lang="cs-CZ" sz="2400" dirty="0"/>
              <a:t>Není zde zmínka o žádné pozitivní skutečnosti (kromě několika osob, co budou chodit v bílém rouchu)</a:t>
            </a:r>
          </a:p>
          <a:p>
            <a:r>
              <a:rPr lang="cs-CZ" sz="2400" dirty="0"/>
              <a:t>Varování Krista velkým a významným sborům jako v </a:t>
            </a:r>
            <a:r>
              <a:rPr lang="cs-CZ" sz="2400" dirty="0" err="1"/>
              <a:t>Sardách</a:t>
            </a:r>
            <a:r>
              <a:rPr lang="cs-CZ" sz="2400" dirty="0"/>
              <a:t>, kteří žijí jen podle tradice a v pohodlnosti a bez oživování skrze Ducha svatého. Jak je nám to blízké i dnes?</a:t>
            </a:r>
          </a:p>
          <a:p>
            <a:r>
              <a:rPr lang="cs-CZ" sz="2400" dirty="0"/>
              <a:t>Forma bez života, zřejmě zde nezažívali pronásledování, nebyli připraveni na útok nepřítele</a:t>
            </a:r>
          </a:p>
          <a:p>
            <a:r>
              <a:rPr lang="cs-CZ" sz="2400" b="1" dirty="0"/>
              <a:t>4 fáze duchovní služby (</a:t>
            </a:r>
            <a:r>
              <a:rPr lang="cs-CZ" sz="2400" b="1" dirty="0" err="1"/>
              <a:t>Havner</a:t>
            </a:r>
            <a:r>
              <a:rPr lang="cs-CZ" sz="2400" b="1" dirty="0"/>
              <a:t>): člověk, hnutí, setrvačnost, pomník</a:t>
            </a:r>
          </a:p>
        </p:txBody>
      </p:sp>
    </p:spTree>
    <p:extLst>
      <p:ext uri="{BB962C8B-B14F-4D97-AF65-F5344CB8AC3E}">
        <p14:creationId xmlns:p14="http://schemas.microsoft.com/office/powerpoint/2010/main" val="455900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3A5815-5456-A2DF-8690-01A94D1D34BE}"/>
              </a:ext>
            </a:extLst>
          </p:cNvPr>
          <p:cNvSpPr>
            <a:spLocks noGrp="1"/>
          </p:cNvSpPr>
          <p:nvPr>
            <p:ph type="title"/>
          </p:nvPr>
        </p:nvSpPr>
        <p:spPr/>
        <p:txBody>
          <a:bodyPr/>
          <a:lstStyle/>
          <a:p>
            <a:r>
              <a:rPr lang="cs-CZ" dirty="0"/>
              <a:t>Biblické postřehy (2)</a:t>
            </a:r>
          </a:p>
        </p:txBody>
      </p:sp>
      <p:sp>
        <p:nvSpPr>
          <p:cNvPr id="3" name="Zástupný obsah 2">
            <a:extLst>
              <a:ext uri="{FF2B5EF4-FFF2-40B4-BE49-F238E27FC236}">
                <a16:creationId xmlns:a16="http://schemas.microsoft.com/office/drawing/2014/main" id="{AAEEA0FD-3B86-F086-6F61-6A4720EE9495}"/>
              </a:ext>
            </a:extLst>
          </p:cNvPr>
          <p:cNvSpPr>
            <a:spLocks noGrp="1"/>
          </p:cNvSpPr>
          <p:nvPr>
            <p:ph idx="1"/>
          </p:nvPr>
        </p:nvSpPr>
        <p:spPr/>
        <p:txBody>
          <a:bodyPr>
            <a:normAutofit fontScale="77500" lnSpcReduction="20000"/>
          </a:bodyPr>
          <a:lstStyle/>
          <a:p>
            <a:r>
              <a:rPr lang="cs-CZ" sz="2800" dirty="0"/>
              <a:t>Duch svatý dává život a ten v </a:t>
            </a:r>
            <a:r>
              <a:rPr lang="cs-CZ" sz="2800" dirty="0" err="1"/>
              <a:t>Sardách</a:t>
            </a:r>
            <a:r>
              <a:rPr lang="cs-CZ" sz="2800" dirty="0"/>
              <a:t> chyběl. Jak fungujeme my dnes?</a:t>
            </a:r>
          </a:p>
          <a:p>
            <a:r>
              <a:rPr lang="cs-CZ" sz="2800" dirty="0"/>
              <a:t>Skutky nebylo podle Božích principů. Je nutné si přiznat, že je něco špatně. Probuďme se! Choďme ve skutcích, které pro nás připravil Bůh (</a:t>
            </a:r>
            <a:r>
              <a:rPr lang="cs-CZ" sz="2800" dirty="0" err="1"/>
              <a:t>Ef</a:t>
            </a:r>
            <a:r>
              <a:rPr lang="cs-CZ" sz="2800" dirty="0"/>
              <a:t> 2,10)</a:t>
            </a:r>
          </a:p>
          <a:p>
            <a:r>
              <a:rPr lang="cs-CZ" sz="2800" dirty="0"/>
              <a:t>Navrať se na začátek své víry jako </a:t>
            </a:r>
            <a:r>
              <a:rPr lang="cs-CZ" sz="2800" dirty="0" err="1"/>
              <a:t>Efez</a:t>
            </a:r>
            <a:r>
              <a:rPr lang="cs-CZ" sz="2800" dirty="0"/>
              <a:t> a první láska.</a:t>
            </a:r>
          </a:p>
          <a:p>
            <a:r>
              <a:rPr lang="cs-CZ" sz="2800" dirty="0"/>
              <a:t>Pozor na zloděje, buďme bdělí; </a:t>
            </a:r>
            <a:r>
              <a:rPr lang="cs-CZ" sz="2800" i="1" dirty="0">
                <a:solidFill>
                  <a:srgbClr val="FF0000"/>
                </a:solidFill>
              </a:rPr>
              <a:t>„Uvažte přece, kdyby hospodář věděl, v kterou noční dobu přijde zloděj, bděl by a zabránil by mu vloupat se do domu. Proto i vy buďte připraveni, neboť Syn člověka přijde v hodinu, kdy se nenadějete“</a:t>
            </a:r>
            <a:r>
              <a:rPr lang="cs-CZ" sz="2800" dirty="0"/>
              <a:t> (</a:t>
            </a:r>
            <a:r>
              <a:rPr lang="cs-CZ" sz="2800" dirty="0" err="1"/>
              <a:t>Mt</a:t>
            </a:r>
            <a:r>
              <a:rPr lang="cs-CZ" sz="2800" dirty="0"/>
              <a:t> 24,43-44)</a:t>
            </a:r>
          </a:p>
          <a:p>
            <a:r>
              <a:rPr lang="cs-CZ" sz="2800" dirty="0"/>
              <a:t>Několik věřících bylo živých (v bílém rouchu díky Kristu), ale nedokázali ovlivnit většinu</a:t>
            </a:r>
          </a:p>
          <a:p>
            <a:r>
              <a:rPr lang="cs-CZ" sz="2800" dirty="0"/>
              <a:t>Opětovné povzbuzení k dokonání věrné služby. Jsme zapsány v knize života a budeme tam stále díky Kristu, ale nevěřící budou vymazáni.</a:t>
            </a:r>
          </a:p>
          <a:p>
            <a:endParaRPr lang="cs-CZ" dirty="0"/>
          </a:p>
        </p:txBody>
      </p:sp>
    </p:spTree>
    <p:extLst>
      <p:ext uri="{BB962C8B-B14F-4D97-AF65-F5344CB8AC3E}">
        <p14:creationId xmlns:p14="http://schemas.microsoft.com/office/powerpoint/2010/main" val="784373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a:xfrm>
            <a:off x="628650" y="1422400"/>
            <a:ext cx="7886700" cy="4754563"/>
          </a:xfrm>
        </p:spPr>
        <p:txBody>
          <a:bodyPr>
            <a:normAutofit fontScale="92500" lnSpcReduction="10000"/>
          </a:bodyPr>
          <a:lstStyle/>
          <a:p>
            <a:pPr lvl="0"/>
            <a:r>
              <a:rPr lang="cs-CZ" sz="2400" dirty="0"/>
              <a:t>Bohaté sídlo spoléhalo na svou minulost (zlato, látky)</a:t>
            </a:r>
          </a:p>
          <a:p>
            <a:pPr lvl="0"/>
            <a:r>
              <a:rPr lang="cs-CZ" sz="2400" dirty="0"/>
              <a:t>Pozor na lpění na nevhodné tradici</a:t>
            </a:r>
          </a:p>
          <a:p>
            <a:pPr lvl="0"/>
            <a:r>
              <a:rPr lang="cs-CZ" sz="2400" dirty="0"/>
              <a:t>Neúplné skutky a čiň je jako na začátku</a:t>
            </a:r>
          </a:p>
          <a:p>
            <a:pPr lvl="0"/>
            <a:r>
              <a:rPr lang="cs-CZ" sz="2400" b="1" dirty="0"/>
              <a:t>Probuďme se a obraťme se ke Kristu, i když jsme od něj třeba daleko</a:t>
            </a:r>
            <a:endParaRPr lang="cs-CZ" sz="2400" dirty="0"/>
          </a:p>
          <a:p>
            <a:pPr lvl="0"/>
            <a:r>
              <a:rPr lang="cs-CZ" sz="2400" dirty="0"/>
              <a:t>Čiňme pokání, aby </a:t>
            </a:r>
            <a:r>
              <a:rPr lang="cs-CZ" sz="2400" b="1" dirty="0"/>
              <a:t>došlo k oživení sboru skrze Ducha svatého</a:t>
            </a:r>
            <a:r>
              <a:rPr lang="cs-CZ" sz="2400" dirty="0"/>
              <a:t>, protože nevíme, kdy Kristus přijde</a:t>
            </a:r>
          </a:p>
          <a:p>
            <a:pPr lvl="0"/>
            <a:r>
              <a:rPr lang="cs-CZ" sz="2400" dirty="0"/>
              <a:t>Bůh zachoval i v „tradičních“ </a:t>
            </a:r>
            <a:r>
              <a:rPr lang="cs-CZ" sz="2400" dirty="0" err="1"/>
              <a:t>Sardách</a:t>
            </a:r>
            <a:r>
              <a:rPr lang="cs-CZ" sz="2400" dirty="0"/>
              <a:t> své věrné</a:t>
            </a:r>
          </a:p>
          <a:p>
            <a:pPr lvl="0"/>
            <a:r>
              <a:rPr lang="cs-CZ" sz="2400" dirty="0"/>
              <a:t>Duch svatý dává život a je nutné dávat věci ve sboru </a:t>
            </a:r>
            <a:r>
              <a:rPr lang="cs-CZ" sz="2400"/>
              <a:t>do pořádku</a:t>
            </a:r>
            <a:endParaRPr lang="cs-CZ" sz="2400" dirty="0"/>
          </a:p>
          <a:p>
            <a:pPr lvl="0"/>
            <a:r>
              <a:rPr lang="cs-CZ" sz="2400" dirty="0">
                <a:solidFill>
                  <a:srgbClr val="FF0000"/>
                </a:solidFill>
              </a:rPr>
              <a:t>DISKUZE: Jak jsme připraveni se přizpůsobovat nové době v našem sboru a nespoléhali jen na minulost? Jak jsme připraveni na útok nepřítele? Jak pracujeme ve sboru s oživením skrze Ducha svatého?</a:t>
            </a:r>
          </a:p>
          <a:p>
            <a:endParaRPr lang="cs-CZ" sz="2400" dirty="0"/>
          </a:p>
        </p:txBody>
      </p:sp>
    </p:spTree>
    <p:extLst>
      <p:ext uri="{BB962C8B-B14F-4D97-AF65-F5344CB8AC3E}">
        <p14:creationId xmlns:p14="http://schemas.microsoft.com/office/powerpoint/2010/main" val="688892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lstStyle/>
          <a:p>
            <a:r>
              <a:rPr lang="cs-CZ" sz="3600" b="1" dirty="0" err="1"/>
              <a:t>Filadelfia</a:t>
            </a:r>
            <a:r>
              <a:rPr lang="cs-CZ" sz="3600" dirty="0"/>
              <a:t> – věrný sbor</a:t>
            </a:r>
          </a:p>
        </p:txBody>
      </p:sp>
      <p:sp>
        <p:nvSpPr>
          <p:cNvPr id="3" name="Zástupný symbol pro obsah 2"/>
          <p:cNvSpPr>
            <a:spLocks noGrp="1"/>
          </p:cNvSpPr>
          <p:nvPr>
            <p:ph idx="1"/>
          </p:nvPr>
        </p:nvSpPr>
        <p:spPr>
          <a:xfrm>
            <a:off x="628650" y="1137920"/>
            <a:ext cx="7886700" cy="5588000"/>
          </a:xfrm>
        </p:spPr>
        <p:txBody>
          <a:bodyPr>
            <a:normAutofit fontScale="55000" lnSpcReduction="20000"/>
          </a:bodyPr>
          <a:lstStyle/>
          <a:p>
            <a:pPr lvl="0"/>
            <a:r>
              <a:rPr lang="cs-CZ" dirty="0"/>
              <a:t>Sbor ve Filadelfii (</a:t>
            </a:r>
            <a:r>
              <a:rPr lang="cs-CZ" dirty="0" err="1"/>
              <a:t>Zj</a:t>
            </a:r>
            <a:r>
              <a:rPr lang="cs-CZ" dirty="0"/>
              <a:t> 3, 7-13)</a:t>
            </a:r>
          </a:p>
          <a:p>
            <a:pPr lvl="0"/>
            <a:r>
              <a:rPr lang="cs-CZ" i="1" dirty="0">
                <a:solidFill>
                  <a:srgbClr val="FF0000"/>
                </a:solidFill>
              </a:rPr>
              <a:t>7  Andělu církve ve Filadelfii piš: Toto prohlašuje ten Svatý a Pravý, který má klíč Davidův; když on otvírá, nikdo nezavře, a když on zavírá, nikdo neotevře: 8  „Vím o tvých skutcích. Hle, otevřel jsem před tebou dveře, a nikdo je nemůže zavřít. Neboť ačkoli máš nepatrnou moc, zachoval jsi mé slovo a mé jméno jsi nezapřel.9  Hle, dávám do tvých rukou ty, kdo jsou ze synagógy satanovy; říkají si židé, a nejsou, ale lžou. Hle, způsobím, že přijdou a padnou ti k nohám; a poznají, že já jsem si tě zamiloval.10  Protože jsi zachoval mé slovo a vytrval, zachovám tě i já v hodině zkoušky, která přijde na celý svět a prověří obyvatele země.11  Přijdu brzy; drž se toho, co máš, aby tě nikdo nepřipravil o vavřín vítěze. 12  Kdo zvítězí, toho učiním sloupem v chrámě svého Boha a chrám již neopustí; napíšu na něj jméno svého Boha a jméno jeho města, nového Jeruzaléma, který sestupuje z nebe od mého Boha, i jméno své nové. 13  Kdo má uši, slyš, co Duch praví církvím.“ </a:t>
            </a:r>
          </a:p>
          <a:p>
            <a:pPr lvl="0"/>
            <a:endParaRPr lang="cs-CZ" dirty="0"/>
          </a:p>
          <a:p>
            <a:pPr lvl="0"/>
            <a:r>
              <a:rPr lang="cs-CZ" sz="3400" dirty="0"/>
              <a:t>Dnešní turecké město </a:t>
            </a:r>
            <a:r>
              <a:rPr lang="cs-CZ" sz="3400" dirty="0" err="1"/>
              <a:t>Alasehir</a:t>
            </a:r>
            <a:r>
              <a:rPr lang="cs-CZ" sz="3400" dirty="0"/>
              <a:t> (dříve Filadelfie – „bratrská láska), se nachází v </a:t>
            </a:r>
            <a:r>
              <a:rPr lang="cs-CZ" sz="3400" dirty="0" err="1"/>
              <a:t>západoturecké</a:t>
            </a:r>
            <a:r>
              <a:rPr lang="cs-CZ" sz="3400" dirty="0"/>
              <a:t> provincii </a:t>
            </a:r>
            <a:r>
              <a:rPr lang="cs-CZ" sz="3400" dirty="0" err="1"/>
              <a:t>Manisa</a:t>
            </a:r>
            <a:r>
              <a:rPr lang="cs-CZ" sz="3400" dirty="0"/>
              <a:t> a leží asi 45 kilometrů od Sard na severovýchodním okraji hory </a:t>
            </a:r>
            <a:r>
              <a:rPr lang="cs-CZ" sz="3400" dirty="0" err="1"/>
              <a:t>Bozdag</a:t>
            </a:r>
            <a:r>
              <a:rPr lang="cs-CZ" sz="3400" dirty="0"/>
              <a:t> MAPA</a:t>
            </a:r>
          </a:p>
          <a:p>
            <a:pPr lvl="0"/>
            <a:r>
              <a:rPr lang="cs-CZ" sz="3400" dirty="0"/>
              <a:t>Kristus je svrchovaný k otevření i zavření dané cesty (</a:t>
            </a:r>
            <a:r>
              <a:rPr lang="cs-CZ" sz="3400" dirty="0" err="1"/>
              <a:t>Iz</a:t>
            </a:r>
            <a:r>
              <a:rPr lang="cs-CZ" sz="3400" dirty="0"/>
              <a:t> 22,22)</a:t>
            </a:r>
          </a:p>
          <a:p>
            <a:pPr lvl="0"/>
            <a:r>
              <a:rPr lang="cs-CZ" sz="3400" dirty="0"/>
              <a:t>Příkladný sbor, který nebyl mocný, ale za to věrný</a:t>
            </a:r>
          </a:p>
          <a:p>
            <a:pPr lvl="0"/>
            <a:r>
              <a:rPr lang="cs-CZ" sz="3400" dirty="0"/>
              <a:t>Kristus jim dává příležitosti a oni to využili</a:t>
            </a:r>
          </a:p>
          <a:p>
            <a:pPr lvl="0"/>
            <a:r>
              <a:rPr lang="cs-CZ" sz="3400" dirty="0"/>
              <a:t>Sbor dostal moc nad židy, kteří se povyšovali a nechali svést satanem</a:t>
            </a:r>
          </a:p>
          <a:p>
            <a:pPr lvl="0"/>
            <a:r>
              <a:rPr lang="cs-CZ" sz="3400" b="1" dirty="0"/>
              <a:t>Držet se Krista nám dává vavřín vítězství a být sloupem v Božím chrámu</a:t>
            </a:r>
            <a:endParaRPr lang="cs-CZ" sz="3400" dirty="0"/>
          </a:p>
          <a:p>
            <a:endParaRPr lang="cs-CZ" dirty="0"/>
          </a:p>
        </p:txBody>
      </p:sp>
    </p:spTree>
    <p:extLst>
      <p:ext uri="{BB962C8B-B14F-4D97-AF65-F5344CB8AC3E}">
        <p14:creationId xmlns:p14="http://schemas.microsoft.com/office/powerpoint/2010/main" val="3489549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Filadelfie</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622BD102-ACBB-1BE8-0732-0129A9831917}"/>
              </a:ext>
            </a:extLst>
          </p:cNvPr>
          <p:cNvSpPr/>
          <p:nvPr/>
        </p:nvSpPr>
        <p:spPr>
          <a:xfrm>
            <a:off x="6024880" y="3870960"/>
            <a:ext cx="365760" cy="42672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92188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0966"/>
            <a:ext cx="7886700" cy="1325563"/>
          </a:xfrm>
        </p:spPr>
        <p:txBody>
          <a:bodyPr>
            <a:normAutofit/>
          </a:bodyPr>
          <a:lstStyle/>
          <a:p>
            <a:r>
              <a:rPr lang="cs-CZ" sz="3200" dirty="0"/>
              <a:t>Historie Filadelfie (1)</a:t>
            </a:r>
          </a:p>
        </p:txBody>
      </p:sp>
      <p:sp>
        <p:nvSpPr>
          <p:cNvPr id="3" name="Zástupný symbol pro obsah 2"/>
          <p:cNvSpPr>
            <a:spLocks noGrp="1"/>
          </p:cNvSpPr>
          <p:nvPr>
            <p:ph idx="1"/>
          </p:nvPr>
        </p:nvSpPr>
        <p:spPr>
          <a:xfrm>
            <a:off x="628650" y="1825624"/>
            <a:ext cx="7886700" cy="4931410"/>
          </a:xfrm>
        </p:spPr>
        <p:txBody>
          <a:bodyPr>
            <a:normAutofit fontScale="85000" lnSpcReduction="20000"/>
          </a:bodyPr>
          <a:lstStyle/>
          <a:p>
            <a:r>
              <a:rPr lang="cs-CZ" dirty="0"/>
              <a:t>Filadelfie byla založena ve 2. století př. Kr. za vlády pergamského krále </a:t>
            </a:r>
            <a:r>
              <a:rPr lang="cs-CZ" dirty="0" err="1"/>
              <a:t>Attala</a:t>
            </a:r>
            <a:r>
              <a:rPr lang="cs-CZ" dirty="0"/>
              <a:t> II., zvaného </a:t>
            </a:r>
            <a:r>
              <a:rPr lang="cs-CZ" dirty="0" err="1"/>
              <a:t>Philadelphos</a:t>
            </a:r>
            <a:r>
              <a:rPr lang="cs-CZ" dirty="0"/>
              <a:t> (159-138 př. Kr.) a osídlena pergamskými osadníky se záměrem rozšířit a upevnit řeckou kulturu na tomto území. Město mělo sloužit i jako předsunutá hlídka nedalekého Pergamu, což dokladují i písemné zmínky o citadele, která byla nad ním zbudována.</a:t>
            </a:r>
          </a:p>
          <a:p>
            <a:r>
              <a:rPr lang="cs-CZ" dirty="0"/>
              <a:t>Své jméno dostala Filadelfie (</a:t>
            </a:r>
            <a:r>
              <a:rPr lang="cs-CZ" dirty="0" err="1"/>
              <a:t>Philadelphos</a:t>
            </a:r>
            <a:r>
              <a:rPr lang="cs-CZ" dirty="0"/>
              <a:t> doslova znamená „ten, kdo miluje svého bratra, bratrská láska“) po svém zakladateli, který proslul láskou k svému bratrovi </a:t>
            </a:r>
            <a:r>
              <a:rPr lang="cs-CZ" dirty="0" err="1"/>
              <a:t>Euménovi</a:t>
            </a:r>
            <a:r>
              <a:rPr lang="cs-CZ" dirty="0"/>
              <a:t> II., jenž vládl Pergamu před </a:t>
            </a:r>
            <a:r>
              <a:rPr lang="cs-CZ" dirty="0" err="1"/>
              <a:t>Attalem</a:t>
            </a:r>
            <a:r>
              <a:rPr lang="cs-CZ" dirty="0"/>
              <a:t> II. v letech 197-160 př. Kr. Za těchto panovníků celé pergamské království velmi vzkvétalo a prosperovalo. To se změnilo až s nástupem vlády posledního z rodu </a:t>
            </a:r>
            <a:r>
              <a:rPr lang="cs-CZ" dirty="0" err="1"/>
              <a:t>Attalovců</a:t>
            </a:r>
            <a:r>
              <a:rPr lang="cs-CZ" dirty="0"/>
              <a:t>, podivínského panovníka </a:t>
            </a:r>
            <a:r>
              <a:rPr lang="cs-CZ" dirty="0" err="1"/>
              <a:t>Attala</a:t>
            </a:r>
            <a:r>
              <a:rPr lang="cs-CZ" dirty="0"/>
              <a:t> III. (138-133 př. Kr.), který nezanechal žádné potomky a před svou smrtí odkázal celé království včetně Filadelfie římským spojencům, kteří zde následně roku 129 př. n. l. založili provincii </a:t>
            </a:r>
            <a:r>
              <a:rPr lang="cs-CZ" dirty="0" err="1"/>
              <a:t>Asia</a:t>
            </a:r>
            <a:r>
              <a:rPr lang="cs-CZ" dirty="0"/>
              <a:t>.</a:t>
            </a:r>
          </a:p>
          <a:p>
            <a:endParaRPr lang="cs-CZ" dirty="0"/>
          </a:p>
        </p:txBody>
      </p:sp>
    </p:spTree>
    <p:extLst>
      <p:ext uri="{BB962C8B-B14F-4D97-AF65-F5344CB8AC3E}">
        <p14:creationId xmlns:p14="http://schemas.microsoft.com/office/powerpoint/2010/main" val="916925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F4E4B-B43E-CB35-800A-CD012D6E2808}"/>
              </a:ext>
            </a:extLst>
          </p:cNvPr>
          <p:cNvSpPr>
            <a:spLocks noGrp="1"/>
          </p:cNvSpPr>
          <p:nvPr>
            <p:ph type="title"/>
          </p:nvPr>
        </p:nvSpPr>
        <p:spPr>
          <a:xfrm>
            <a:off x="628650" y="100966"/>
            <a:ext cx="7886700" cy="1325563"/>
          </a:xfrm>
        </p:spPr>
        <p:txBody>
          <a:bodyPr>
            <a:normAutofit/>
          </a:bodyPr>
          <a:lstStyle/>
          <a:p>
            <a:r>
              <a:rPr lang="cs-CZ" sz="3200" dirty="0"/>
              <a:t>Historie Filadelfie (2)</a:t>
            </a:r>
          </a:p>
        </p:txBody>
      </p:sp>
      <p:sp>
        <p:nvSpPr>
          <p:cNvPr id="3" name="Zástupný obsah 2">
            <a:extLst>
              <a:ext uri="{FF2B5EF4-FFF2-40B4-BE49-F238E27FC236}">
                <a16:creationId xmlns:a16="http://schemas.microsoft.com/office/drawing/2014/main" id="{73520E52-46F3-EBDC-67AF-C846604DE0EB}"/>
              </a:ext>
            </a:extLst>
          </p:cNvPr>
          <p:cNvSpPr>
            <a:spLocks noGrp="1"/>
          </p:cNvSpPr>
          <p:nvPr>
            <p:ph idx="1"/>
          </p:nvPr>
        </p:nvSpPr>
        <p:spPr>
          <a:xfrm>
            <a:off x="628650" y="1825624"/>
            <a:ext cx="7886700" cy="4768215"/>
          </a:xfrm>
        </p:spPr>
        <p:txBody>
          <a:bodyPr>
            <a:normAutofit fontScale="70000" lnSpcReduction="20000"/>
          </a:bodyPr>
          <a:lstStyle/>
          <a:p>
            <a:r>
              <a:rPr lang="cs-CZ" dirty="0"/>
              <a:t>Když roku 17 a následně roku 23 Filadelfii zcela zničila již zmíněná rozsáhlá zemětřesení, nechal římský císař Tiberius město znovu obnovit a jeho obyvatele na několik let zbavil povinnosti platit daně. Z vděčnosti město přijalo nový název </a:t>
            </a:r>
            <a:r>
              <a:rPr lang="cs-CZ" b="1" dirty="0" err="1"/>
              <a:t>Neocésarea</a:t>
            </a:r>
            <a:r>
              <a:rPr lang="cs-CZ" dirty="0"/>
              <a:t>, což značí „nové císařovo město“. Za vlády císaře Flavia </a:t>
            </a:r>
            <a:r>
              <a:rPr lang="cs-CZ" dirty="0" err="1"/>
              <a:t>Vespasiana</a:t>
            </a:r>
            <a:r>
              <a:rPr lang="cs-CZ" dirty="0"/>
              <a:t> dostalo město opět nové jméno a to </a:t>
            </a:r>
            <a:r>
              <a:rPr lang="cs-CZ" b="1" dirty="0"/>
              <a:t>Flavia</a:t>
            </a:r>
            <a:r>
              <a:rPr lang="cs-CZ" dirty="0"/>
              <a:t>. V té době, roku 70, byl zbořen zdejší chrám.</a:t>
            </a:r>
          </a:p>
          <a:p>
            <a:r>
              <a:rPr lang="cs-CZ" dirty="0"/>
              <a:t>Po roce 395, kdy dochází k rozdělení Římské říše, se Filadelfie stala součástí Byzantské – Východořímské říše. Od 7. století začíná zesilovat islámský vliv a na území probíhají četné arabsko-byzantské války. V letech 1074 a 1093 byla Filadelfie napadena Turky a v roce 1098 se během 1. křížové výpravy k vládě dostává byzantský císař Alexios I. </a:t>
            </a:r>
            <a:r>
              <a:rPr lang="cs-CZ" dirty="0" err="1"/>
              <a:t>Komnemos</a:t>
            </a:r>
            <a:r>
              <a:rPr lang="cs-CZ" dirty="0"/>
              <a:t>. V 11.-15. století byla Filadelfie sídlem guvernéra a vojenského velitele. Město v té době i díky své strategické poloze velmi prosperovalo. Stalo se důležitou obchodní kolonií s významnou </a:t>
            </a:r>
            <a:r>
              <a:rPr lang="cs-CZ" b="1" dirty="0"/>
              <a:t>výrobou koženého zboží a červeného barveného hedvábí</a:t>
            </a:r>
            <a:r>
              <a:rPr lang="cs-CZ" dirty="0"/>
              <a:t>. Když koncem 14. století osmanští Turci začali dobývat území, Filadelfie se stala po roce 1425 součástí Osmanské říše, kde setrvala až do jejího zániku v roce 1922. Během řecko-turecké války v letech 1919-1922 bylo město zcela poničeno – uvádí se, že až na 70% všech budov bylo zdevastováno požáry a zemřelo na 3.000 obyvatel. </a:t>
            </a:r>
          </a:p>
        </p:txBody>
      </p:sp>
    </p:spTree>
    <p:extLst>
      <p:ext uri="{BB962C8B-B14F-4D97-AF65-F5344CB8AC3E}">
        <p14:creationId xmlns:p14="http://schemas.microsoft.com/office/powerpoint/2010/main" val="167316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sedmi modelových církví</a:t>
            </a:r>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Tree>
    <p:extLst>
      <p:ext uri="{BB962C8B-B14F-4D97-AF65-F5344CB8AC3E}">
        <p14:creationId xmlns:p14="http://schemas.microsoft.com/office/powerpoint/2010/main" val="2918878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41606"/>
            <a:ext cx="7886700" cy="1325563"/>
          </a:xfrm>
        </p:spPr>
        <p:txBody>
          <a:bodyPr>
            <a:normAutofit/>
          </a:bodyPr>
          <a:lstStyle/>
          <a:p>
            <a:r>
              <a:rPr lang="cs-CZ" sz="3200" dirty="0"/>
              <a:t>Poloha a sídla Filadelfie</a:t>
            </a:r>
          </a:p>
        </p:txBody>
      </p:sp>
      <p:sp>
        <p:nvSpPr>
          <p:cNvPr id="3" name="Zástupný symbol pro obsah 2"/>
          <p:cNvSpPr>
            <a:spLocks noGrp="1"/>
          </p:cNvSpPr>
          <p:nvPr>
            <p:ph idx="1"/>
          </p:nvPr>
        </p:nvSpPr>
        <p:spPr>
          <a:xfrm>
            <a:off x="628650" y="1467170"/>
            <a:ext cx="7886700" cy="5249224"/>
          </a:xfrm>
        </p:spPr>
        <p:txBody>
          <a:bodyPr>
            <a:normAutofit fontScale="70000" lnSpcReduction="20000"/>
          </a:bodyPr>
          <a:lstStyle/>
          <a:p>
            <a:r>
              <a:rPr lang="cs-CZ" dirty="0"/>
              <a:t>Dnešní turecké </a:t>
            </a:r>
            <a:r>
              <a:rPr lang="cs-CZ" b="1" dirty="0"/>
              <a:t>město </a:t>
            </a:r>
            <a:r>
              <a:rPr lang="cs-CZ" b="1" dirty="0" err="1"/>
              <a:t>Alasehir</a:t>
            </a:r>
            <a:r>
              <a:rPr lang="cs-CZ" dirty="0"/>
              <a:t>, které bylo ve starověku a středověku známé pod názvem Filadelfie, se nachází v Egejském regionu provincie </a:t>
            </a:r>
            <a:r>
              <a:rPr lang="cs-CZ" dirty="0" err="1"/>
              <a:t>Manisa</a:t>
            </a:r>
            <a:r>
              <a:rPr lang="cs-CZ" dirty="0"/>
              <a:t>. Leží ve vzdálenosti asi 45 kilometrů od Sard na severovýchodním okraji hory </a:t>
            </a:r>
            <a:r>
              <a:rPr lang="cs-CZ" dirty="0" err="1"/>
              <a:t>Bozdag</a:t>
            </a:r>
            <a:r>
              <a:rPr lang="cs-CZ" dirty="0"/>
              <a:t> (ve starověku </a:t>
            </a:r>
            <a:r>
              <a:rPr lang="cs-CZ" dirty="0" err="1"/>
              <a:t>Tmolos</a:t>
            </a:r>
            <a:r>
              <a:rPr lang="cs-CZ" dirty="0"/>
              <a:t>) na vyvýšeném místě úrodné roviny u řeky </a:t>
            </a:r>
            <a:r>
              <a:rPr lang="cs-CZ" dirty="0" err="1"/>
              <a:t>Gediz</a:t>
            </a:r>
            <a:r>
              <a:rPr lang="cs-CZ" dirty="0"/>
              <a:t> (dříve </a:t>
            </a:r>
            <a:r>
              <a:rPr lang="cs-CZ" dirty="0" err="1"/>
              <a:t>Hermus</a:t>
            </a:r>
            <a:r>
              <a:rPr lang="cs-CZ" dirty="0"/>
              <a:t>). V blízkosti města se rozpíná sopečná pahorkatina s přiléhavým názvem </a:t>
            </a:r>
            <a:r>
              <a:rPr lang="cs-CZ" dirty="0" err="1"/>
              <a:t>Katakaumena</a:t>
            </a:r>
            <a:r>
              <a:rPr lang="cs-CZ" dirty="0"/>
              <a:t> („spálená země“) a připomíná dřívější </a:t>
            </a:r>
            <a:r>
              <a:rPr lang="cs-CZ" b="1" dirty="0"/>
              <a:t>vulkanickou činnost a častá zemětřesen</a:t>
            </a:r>
            <a:r>
              <a:rPr lang="cs-CZ" dirty="0"/>
              <a:t>í</a:t>
            </a:r>
            <a:r>
              <a:rPr lang="cs-CZ" b="1" dirty="0"/>
              <a:t> (geologický zlom)</a:t>
            </a:r>
            <a:r>
              <a:rPr lang="cs-CZ" dirty="0"/>
              <a:t>, která byla typická pro tuto oblast západního Turecka, kde se vyskytují i známé minerální prameny. Traduje se, že obyvatelé Filadelfie žili v těch dobách v neustálém napětí z očekávání ničivých otřesů země a často museli tak rychle opouštět svá obydlí, že raději nechávali dveře svých domovů stále otevřené. Nejsilnější a nejdestruktivnější zemětřesení byla zaznamenána v roce 17 a 23 po Kr.</a:t>
            </a:r>
          </a:p>
          <a:p>
            <a:r>
              <a:rPr lang="cs-CZ" dirty="0"/>
              <a:t>Do dnešních dob se zachovaly jen sporadické pozůstatky z dřívějších časů. Archeologické průzkumy objevily na severním okraji města ruiny malého divadla z římské doby. Na severovýchodním okraji aglomerace se nachází zbytky silných byzantských zdí, které ve středověku sloužily k obranným účelům. V dnešním podnikatelském sektoru města se nachází část klenuté baziliky sv. Jana postavené kolem roku 600. Po bývalých chrámech, které zmiňují historikové v souvislosti s uctíváním </a:t>
            </a:r>
            <a:r>
              <a:rPr lang="cs-CZ" b="1" dirty="0"/>
              <a:t>boha lékařství </a:t>
            </a:r>
            <a:r>
              <a:rPr lang="cs-CZ" b="1" dirty="0" err="1"/>
              <a:t>Asklepia</a:t>
            </a:r>
            <a:r>
              <a:rPr lang="cs-CZ" b="1" dirty="0"/>
              <a:t> či boha vína a opojení Dionýsa</a:t>
            </a:r>
            <a:r>
              <a:rPr lang="cs-CZ" dirty="0"/>
              <a:t> uctívaných dávnými pohany, se nedochovaly žádné stopy.</a:t>
            </a:r>
          </a:p>
          <a:p>
            <a:endParaRPr lang="cs-CZ" dirty="0"/>
          </a:p>
        </p:txBody>
      </p:sp>
    </p:spTree>
    <p:extLst>
      <p:ext uri="{BB962C8B-B14F-4D97-AF65-F5344CB8AC3E}">
        <p14:creationId xmlns:p14="http://schemas.microsoft.com/office/powerpoint/2010/main" val="3103654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1927" y="1825625"/>
            <a:ext cx="6500146" cy="4351338"/>
          </a:xfrm>
        </p:spPr>
      </p:pic>
      <p:pic>
        <p:nvPicPr>
          <p:cNvPr id="5" name="Obrázek 4" descr="logos-08-filadelfia-1.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8436" cy="2515630"/>
          </a:xfrm>
          <a:prstGeom prst="rect">
            <a:avLst/>
          </a:prstGeom>
          <a:noFill/>
          <a:ln>
            <a:noFill/>
          </a:ln>
        </p:spPr>
      </p:pic>
    </p:spTree>
    <p:extLst>
      <p:ext uri="{BB962C8B-B14F-4D97-AF65-F5344CB8AC3E}">
        <p14:creationId xmlns:p14="http://schemas.microsoft.com/office/powerpoint/2010/main" val="436308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a:xfrm>
            <a:off x="628650" y="1825624"/>
            <a:ext cx="7886700" cy="4667249"/>
          </a:xfrm>
        </p:spPr>
        <p:txBody>
          <a:bodyPr>
            <a:normAutofit fontScale="92500" lnSpcReduction="20000"/>
          </a:bodyPr>
          <a:lstStyle/>
          <a:p>
            <a:r>
              <a:rPr lang="cs-CZ" dirty="0"/>
              <a:t>Dopis do Filadelfie odráží nejen pohnutou historii, v které tato církev žila, ale také prorocky ukazuje vidění o historické církvi, kterou sbor ve Filadelfii reprezentuje.</a:t>
            </a:r>
          </a:p>
          <a:p>
            <a:r>
              <a:rPr lang="cs-CZ" dirty="0"/>
              <a:t>Filadelfie (její jméno) je sborem bratrské lásky (1. Tes 4,9, 2. </a:t>
            </a:r>
            <a:r>
              <a:rPr lang="cs-CZ" dirty="0" err="1"/>
              <a:t>Pet</a:t>
            </a:r>
            <a:r>
              <a:rPr lang="cs-CZ" dirty="0"/>
              <a:t> 1,7) a je to jediná církev, kterou Ježíš nekárá.</a:t>
            </a:r>
          </a:p>
          <a:p>
            <a:r>
              <a:rPr lang="cs-CZ" dirty="0"/>
              <a:t>Tato církev má otevřené dveře pro nesení evangelia, které jim Bůh otevřel. Možný věk probuzení a vrchol misionářského hnutí?</a:t>
            </a:r>
          </a:p>
          <a:p>
            <a:r>
              <a:rPr lang="cs-CZ" dirty="0"/>
              <a:t>Díky své poloze zde byly velké příležitosti pro nesení evangelia a </a:t>
            </a:r>
            <a:r>
              <a:rPr lang="cs-CZ" dirty="0" err="1"/>
              <a:t>filadelfičtí</a:t>
            </a:r>
            <a:r>
              <a:rPr lang="cs-CZ" dirty="0"/>
              <a:t> to využili.</a:t>
            </a:r>
          </a:p>
          <a:p>
            <a:r>
              <a:rPr lang="cs-CZ" b="1" dirty="0"/>
              <a:t>Jediný Kristus (ten Svatý a Pravý) je svrchovaný k otevření i zavření dané cesty </a:t>
            </a:r>
            <a:r>
              <a:rPr lang="cs-CZ" dirty="0"/>
              <a:t>(</a:t>
            </a:r>
            <a:r>
              <a:rPr lang="cs-CZ" dirty="0" err="1"/>
              <a:t>Iz</a:t>
            </a:r>
            <a:r>
              <a:rPr lang="cs-CZ" dirty="0"/>
              <a:t> 22,22) Židé se zde spoléhali na Egypt a ne na Hospodina</a:t>
            </a:r>
          </a:p>
          <a:p>
            <a:endParaRPr lang="cs-CZ" dirty="0"/>
          </a:p>
          <a:p>
            <a:endParaRPr lang="cs-CZ" dirty="0"/>
          </a:p>
        </p:txBody>
      </p:sp>
    </p:spTree>
    <p:extLst>
      <p:ext uri="{BB962C8B-B14F-4D97-AF65-F5344CB8AC3E}">
        <p14:creationId xmlns:p14="http://schemas.microsoft.com/office/powerpoint/2010/main" val="1207387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F30674-7D8A-191E-19F6-AF7C478224B2}"/>
              </a:ext>
            </a:extLst>
          </p:cNvPr>
          <p:cNvSpPr>
            <a:spLocks noGrp="1"/>
          </p:cNvSpPr>
          <p:nvPr>
            <p:ph type="title"/>
          </p:nvPr>
        </p:nvSpPr>
        <p:spPr>
          <a:xfrm>
            <a:off x="628650" y="121286"/>
            <a:ext cx="7886700" cy="1325563"/>
          </a:xfrm>
        </p:spPr>
        <p:txBody>
          <a:bodyPr>
            <a:normAutofit/>
          </a:bodyPr>
          <a:lstStyle/>
          <a:p>
            <a:r>
              <a:rPr lang="cs-CZ" sz="3200" dirty="0"/>
              <a:t>Biblické postřehy (2)</a:t>
            </a:r>
          </a:p>
        </p:txBody>
      </p:sp>
      <p:sp>
        <p:nvSpPr>
          <p:cNvPr id="3" name="Zástupný obsah 2">
            <a:extLst>
              <a:ext uri="{FF2B5EF4-FFF2-40B4-BE49-F238E27FC236}">
                <a16:creationId xmlns:a16="http://schemas.microsoft.com/office/drawing/2014/main" id="{4A5B9470-A8CA-0968-ED64-E79B14F7D0EC}"/>
              </a:ext>
            </a:extLst>
          </p:cNvPr>
          <p:cNvSpPr>
            <a:spLocks noGrp="1"/>
          </p:cNvSpPr>
          <p:nvPr>
            <p:ph idx="1"/>
          </p:nvPr>
        </p:nvSpPr>
        <p:spPr>
          <a:xfrm>
            <a:off x="628650" y="1361440"/>
            <a:ext cx="7886700" cy="5293359"/>
          </a:xfrm>
        </p:spPr>
        <p:txBody>
          <a:bodyPr>
            <a:normAutofit fontScale="77500" lnSpcReduction="20000"/>
          </a:bodyPr>
          <a:lstStyle/>
          <a:p>
            <a:r>
              <a:rPr lang="cs-CZ" dirty="0"/>
              <a:t>Příklad útoků satana pomocí lživých židů, ale také ochrana skrze Krista. Mesiánští židé byli vyloučeni ze synagogy, ale našli spásu</a:t>
            </a:r>
          </a:p>
          <a:p>
            <a:r>
              <a:rPr lang="cs-CZ" dirty="0"/>
              <a:t>Židé poznají, že bych si zamiloval i pohany, hledí na víru a ne na etnikum</a:t>
            </a:r>
          </a:p>
          <a:p>
            <a:r>
              <a:rPr lang="cs-CZ" dirty="0"/>
              <a:t>Nezapírejme evangelium. </a:t>
            </a:r>
            <a:r>
              <a:rPr lang="cs-CZ" b="1" dirty="0"/>
              <a:t>Musíme milovat i nevěřící a předat jim dobrou zprávu. </a:t>
            </a:r>
            <a:r>
              <a:rPr lang="cs-CZ" dirty="0"/>
              <a:t>(</a:t>
            </a:r>
            <a:r>
              <a:rPr lang="cs-CZ" dirty="0" err="1"/>
              <a:t>Mt</a:t>
            </a:r>
            <a:r>
              <a:rPr lang="cs-CZ" dirty="0"/>
              <a:t> 10,32)</a:t>
            </a:r>
            <a:endParaRPr lang="cs-CZ" b="1" dirty="0"/>
          </a:p>
          <a:p>
            <a:r>
              <a:rPr lang="cs-CZ" dirty="0"/>
              <a:t>Pro službu sboru není rozhodující jeho velikost a moc, ale věrnost Božímu povolání (</a:t>
            </a:r>
            <a:r>
              <a:rPr lang="cs-CZ" dirty="0" err="1"/>
              <a:t>Wiersbe</a:t>
            </a:r>
            <a:r>
              <a:rPr lang="cs-CZ" dirty="0"/>
              <a:t>)</a:t>
            </a:r>
          </a:p>
          <a:p>
            <a:r>
              <a:rPr lang="cs-CZ" dirty="0"/>
              <a:t>Nedůvěra vidí překážky, ale víra vidí příležitosti</a:t>
            </a:r>
          </a:p>
          <a:p>
            <a:r>
              <a:rPr lang="cs-CZ" b="1" dirty="0"/>
              <a:t>2 překážky zemětřesení a židé </a:t>
            </a:r>
            <a:r>
              <a:rPr lang="cs-CZ" dirty="0"/>
              <a:t>ALE </a:t>
            </a:r>
            <a:r>
              <a:rPr lang="cs-CZ" b="1" dirty="0"/>
              <a:t>3 zaslíbení</a:t>
            </a:r>
          </a:p>
          <a:p>
            <a:r>
              <a:rPr lang="cs-CZ" dirty="0"/>
              <a:t>Sbor ve Filadelfie dostal tři zaslíbení:</a:t>
            </a:r>
          </a:p>
          <a:p>
            <a:pPr marL="514350" indent="-514350">
              <a:buAutoNum type="alphaLcParenR"/>
            </a:pPr>
            <a:r>
              <a:rPr lang="cs-CZ" dirty="0"/>
              <a:t>Kristus se sám stará o své nepřátele</a:t>
            </a:r>
          </a:p>
          <a:p>
            <a:pPr marL="514350" indent="-514350">
              <a:buAutoNum type="alphaLcParenR"/>
            </a:pPr>
            <a:r>
              <a:rPr lang="cs-CZ" dirty="0"/>
              <a:t>Kristus uchrání sbor od hodiny zkoušky (</a:t>
            </a:r>
            <a:r>
              <a:rPr lang="cs-CZ" dirty="0" err="1"/>
              <a:t>Zj</a:t>
            </a:r>
            <a:r>
              <a:rPr lang="cs-CZ" dirty="0"/>
              <a:t> 6-19)</a:t>
            </a:r>
          </a:p>
          <a:p>
            <a:pPr marL="514350" indent="-514350">
              <a:buAutoNum type="alphaLcParenR"/>
            </a:pPr>
            <a:r>
              <a:rPr lang="cs-CZ" dirty="0"/>
              <a:t>Bůh poctí sbor ve Filadelfii (i přes nebezpečí zemětřesení je sloupem, který vydrží)</a:t>
            </a:r>
          </a:p>
          <a:p>
            <a:pPr marL="0" indent="0">
              <a:buNone/>
            </a:pPr>
            <a:r>
              <a:rPr lang="cs-CZ" dirty="0"/>
              <a:t> Věřící ve Filadelfii byli sloupy v chrámu v novém Jeruzalému</a:t>
            </a:r>
          </a:p>
          <a:p>
            <a:endParaRPr lang="cs-CZ" dirty="0"/>
          </a:p>
        </p:txBody>
      </p:sp>
    </p:spTree>
    <p:extLst>
      <p:ext uri="{BB962C8B-B14F-4D97-AF65-F5344CB8AC3E}">
        <p14:creationId xmlns:p14="http://schemas.microsoft.com/office/powerpoint/2010/main" val="2821431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a:t>
            </a:r>
          </a:p>
        </p:txBody>
      </p:sp>
      <p:sp>
        <p:nvSpPr>
          <p:cNvPr id="3" name="Zástupný symbol pro obsah 2"/>
          <p:cNvSpPr>
            <a:spLocks noGrp="1"/>
          </p:cNvSpPr>
          <p:nvPr>
            <p:ph idx="1"/>
          </p:nvPr>
        </p:nvSpPr>
        <p:spPr>
          <a:xfrm>
            <a:off x="628650" y="1483360"/>
            <a:ext cx="7886700" cy="5171440"/>
          </a:xfrm>
        </p:spPr>
        <p:txBody>
          <a:bodyPr>
            <a:normAutofit fontScale="92500" lnSpcReduction="20000"/>
          </a:bodyPr>
          <a:lstStyle/>
          <a:p>
            <a:pPr lvl="0"/>
            <a:r>
              <a:rPr lang="cs-CZ" dirty="0"/>
              <a:t>Kristus je svrchovaný k otevření i zavření dané cesty (</a:t>
            </a:r>
            <a:r>
              <a:rPr lang="cs-CZ" dirty="0" err="1"/>
              <a:t>Iz</a:t>
            </a:r>
            <a:r>
              <a:rPr lang="cs-CZ" dirty="0"/>
              <a:t> 22,22)</a:t>
            </a:r>
          </a:p>
          <a:p>
            <a:pPr lvl="0"/>
            <a:r>
              <a:rPr lang="cs-CZ" dirty="0"/>
              <a:t>Příkladný sbor, který nebyl mocný, ale za to věrný</a:t>
            </a:r>
          </a:p>
          <a:p>
            <a:pPr lvl="0"/>
            <a:r>
              <a:rPr lang="cs-CZ" dirty="0"/>
              <a:t>Kristus jim dává příležitosti a oni to využili</a:t>
            </a:r>
          </a:p>
          <a:p>
            <a:pPr lvl="0"/>
            <a:r>
              <a:rPr lang="cs-CZ" dirty="0"/>
              <a:t>Sbor dostal moc nad židy, kteří se povyšovali a nechali svést satanem</a:t>
            </a:r>
          </a:p>
          <a:p>
            <a:pPr lvl="0"/>
            <a:r>
              <a:rPr lang="cs-CZ" dirty="0"/>
              <a:t>Věřící sloupy Božího chrámu</a:t>
            </a:r>
          </a:p>
          <a:p>
            <a:pPr lvl="0"/>
            <a:r>
              <a:rPr lang="cs-CZ" b="1" dirty="0"/>
              <a:t>Držet se Krista nám dává vavřín vítězství a být sloupem v Božím chrámu</a:t>
            </a:r>
          </a:p>
          <a:p>
            <a:pPr lvl="0"/>
            <a:r>
              <a:rPr lang="cs-CZ" dirty="0">
                <a:solidFill>
                  <a:srgbClr val="FF0000"/>
                </a:solidFill>
              </a:rPr>
              <a:t>DISKUZE: Jakým způsobem konkrétně naplňujeme bratrskou lásku a také lásku k nevěřícím? Jaké kroky nám pomáhají zachovat a udržovat věrnost? Jak využíváme příležitosti ke zvěstování a zachovávání evangelia?</a:t>
            </a:r>
          </a:p>
        </p:txBody>
      </p:sp>
    </p:spTree>
    <p:extLst>
      <p:ext uri="{BB962C8B-B14F-4D97-AF65-F5344CB8AC3E}">
        <p14:creationId xmlns:p14="http://schemas.microsoft.com/office/powerpoint/2010/main" val="3067547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8255"/>
            <a:ext cx="7886700" cy="1325563"/>
          </a:xfrm>
        </p:spPr>
        <p:txBody>
          <a:bodyPr/>
          <a:lstStyle/>
          <a:p>
            <a:r>
              <a:rPr lang="cs-CZ" sz="3600" b="1" dirty="0" err="1"/>
              <a:t>Laodikea</a:t>
            </a:r>
            <a:r>
              <a:rPr lang="cs-CZ" sz="3600" dirty="0"/>
              <a:t> – bláhový sbor </a:t>
            </a:r>
          </a:p>
        </p:txBody>
      </p:sp>
      <p:sp>
        <p:nvSpPr>
          <p:cNvPr id="3" name="Zástupný symbol pro obsah 2"/>
          <p:cNvSpPr>
            <a:spLocks noGrp="1"/>
          </p:cNvSpPr>
          <p:nvPr>
            <p:ph idx="1"/>
          </p:nvPr>
        </p:nvSpPr>
        <p:spPr>
          <a:xfrm>
            <a:off x="628650" y="1198880"/>
            <a:ext cx="7886700" cy="5486400"/>
          </a:xfrm>
        </p:spPr>
        <p:txBody>
          <a:bodyPr>
            <a:normAutofit fontScale="55000" lnSpcReduction="20000"/>
          </a:bodyPr>
          <a:lstStyle/>
          <a:p>
            <a:pPr lvl="0"/>
            <a:r>
              <a:rPr lang="cs-CZ" dirty="0"/>
              <a:t>Sbor v </a:t>
            </a:r>
            <a:r>
              <a:rPr lang="cs-CZ" dirty="0" err="1"/>
              <a:t>Laodikeji</a:t>
            </a:r>
            <a:r>
              <a:rPr lang="cs-CZ" dirty="0"/>
              <a:t> (</a:t>
            </a:r>
            <a:r>
              <a:rPr lang="cs-CZ" dirty="0" err="1"/>
              <a:t>Zj</a:t>
            </a:r>
            <a:r>
              <a:rPr lang="cs-CZ" dirty="0"/>
              <a:t> 3, 14-22)</a:t>
            </a:r>
          </a:p>
          <a:p>
            <a:pPr lvl="0"/>
            <a:r>
              <a:rPr lang="cs-CZ" i="1" dirty="0">
                <a:solidFill>
                  <a:srgbClr val="FF0000"/>
                </a:solidFill>
              </a:rPr>
              <a:t>14  Andělu církve v </a:t>
            </a:r>
            <a:r>
              <a:rPr lang="cs-CZ" i="1" dirty="0" err="1">
                <a:solidFill>
                  <a:srgbClr val="FF0000"/>
                </a:solidFill>
              </a:rPr>
              <a:t>Laodikeji</a:t>
            </a:r>
            <a:r>
              <a:rPr lang="cs-CZ" i="1" dirty="0">
                <a:solidFill>
                  <a:srgbClr val="FF0000"/>
                </a:solidFill>
              </a:rPr>
              <a:t> piš: Toto praví ten, jehož jméno jest Amen, svědek věrný a pravý, počátek stvoření Božího: 15  „Vím o tvých skutcích; nejsi studený ani horký. Kéž bys byl studený anebo horký!16  Ale že jsi vlažný, a nejsi horký ani studený, nesnesu tě v ústech.17  Vždyť říkáš: Jsem </a:t>
            </a:r>
            <a:r>
              <a:rPr lang="cs-CZ" i="1" dirty="0" err="1">
                <a:solidFill>
                  <a:srgbClr val="FF0000"/>
                </a:solidFill>
              </a:rPr>
              <a:t>bohat</a:t>
            </a:r>
            <a:r>
              <a:rPr lang="cs-CZ" i="1" dirty="0">
                <a:solidFill>
                  <a:srgbClr val="FF0000"/>
                </a:solidFill>
              </a:rPr>
              <a:t>, mám všecko a nic už nepotřebuji! A nevíš, že jsi ubohý, bědný a nuzný, slepý a nahý.18  Radím ti, abys u mne nakoupil zlata ohněm přečištěného, a tak zbohatl; a bílý šat, aby ses oblékl a nebylo vidět tvou nahotu; a mast k potření očí, abys prohlédl.19  Já kárám a trestám ty, které miluji; vzpamatuj se tedy a čiň pokání.20  Hle, stojím přede dveřmi a tluču; zaslechne-li kdo můj hlas a otevře mi, vejdu k němu a budu s ním večeřet a on se mnou. 21  Kdo zvítězí, tomu dám usednout se mnou na trůn, tak jako já jsem zvítězil a usedl s Otcem na jeho trůn. 22  Kdo má uši, slyš, co Duch praví církvím.“ </a:t>
            </a:r>
          </a:p>
          <a:p>
            <a:pPr lvl="0"/>
            <a:endParaRPr lang="cs-CZ" dirty="0"/>
          </a:p>
          <a:p>
            <a:pPr lvl="0"/>
            <a:r>
              <a:rPr lang="cs-CZ" sz="2900" dirty="0"/>
              <a:t>Rozvaliny </a:t>
            </a:r>
            <a:r>
              <a:rPr lang="cs-CZ" sz="2900" dirty="0" err="1"/>
              <a:t>Laodicei</a:t>
            </a:r>
            <a:r>
              <a:rPr lang="cs-CZ" sz="2900" dirty="0"/>
              <a:t> (=soud lidu, spravedlivý lid)  se nacházejí na severním předměstí </a:t>
            </a:r>
            <a:r>
              <a:rPr lang="cs-CZ" sz="2900" dirty="0" err="1"/>
              <a:t>západotureckého</a:t>
            </a:r>
            <a:r>
              <a:rPr lang="cs-CZ" sz="2900" dirty="0"/>
              <a:t> města </a:t>
            </a:r>
            <a:r>
              <a:rPr lang="cs-CZ" sz="2900" dirty="0" err="1"/>
              <a:t>Denizli</a:t>
            </a:r>
            <a:r>
              <a:rPr lang="cs-CZ" sz="2900" dirty="0"/>
              <a:t> při řece </a:t>
            </a:r>
            <a:r>
              <a:rPr lang="cs-CZ" sz="2900" dirty="0" err="1"/>
              <a:t>Lyku</a:t>
            </a:r>
            <a:endParaRPr lang="cs-CZ" sz="2900" dirty="0"/>
          </a:p>
          <a:p>
            <a:pPr lvl="0"/>
            <a:r>
              <a:rPr lang="cs-CZ" sz="2900" dirty="0"/>
              <a:t>MAPA</a:t>
            </a:r>
          </a:p>
          <a:p>
            <a:pPr lvl="0"/>
            <a:r>
              <a:rPr lang="cs-CZ" sz="2900" dirty="0"/>
              <a:t>Kristus jako stvořitel zná nás a naše chování</a:t>
            </a:r>
          </a:p>
          <a:p>
            <a:pPr lvl="0"/>
            <a:r>
              <a:rPr lang="cs-CZ" sz="2900" dirty="0"/>
              <a:t>Bohaté město v úrodném údolí (stejně jako my dnes)</a:t>
            </a:r>
          </a:p>
          <a:p>
            <a:pPr lvl="0"/>
            <a:r>
              <a:rPr lang="cs-CZ" sz="2900" dirty="0"/>
              <a:t>Varování před lhostejností, také nám nechutná vlažná voda</a:t>
            </a:r>
          </a:p>
          <a:p>
            <a:pPr lvl="0"/>
            <a:r>
              <a:rPr lang="cs-CZ" sz="2900" dirty="0"/>
              <a:t>Varování před domýšlivostí, že již nic nepotřebujeme, ale přitom jsme nazí a slepí</a:t>
            </a:r>
          </a:p>
          <a:p>
            <a:pPr lvl="0"/>
            <a:r>
              <a:rPr lang="cs-CZ" sz="2900" dirty="0"/>
              <a:t>Kupme Božskou spravedlnost skrze víru v Ježíše, která je pro nás zadarmo (</a:t>
            </a:r>
            <a:r>
              <a:rPr lang="cs-CZ" sz="2900" dirty="0" err="1"/>
              <a:t>Iz</a:t>
            </a:r>
            <a:r>
              <a:rPr lang="cs-CZ" sz="2900" dirty="0"/>
              <a:t> 55,1)</a:t>
            </a:r>
          </a:p>
          <a:p>
            <a:pPr lvl="0"/>
            <a:r>
              <a:rPr lang="cs-CZ" sz="2900" b="1" dirty="0"/>
              <a:t>Bůh nás miluje, ale také kárá, otevírejme se Ježíši a On bude s námi</a:t>
            </a:r>
            <a:endParaRPr lang="cs-CZ" sz="2900" dirty="0"/>
          </a:p>
          <a:p>
            <a:pPr lvl="0"/>
            <a:r>
              <a:rPr lang="cs-CZ" sz="2900" dirty="0"/>
              <a:t>Buďme věrní až do konce a dostáváme zaslíbení spoluvládnutí s Kristem (</a:t>
            </a:r>
            <a:r>
              <a:rPr lang="cs-CZ" sz="2900" dirty="0" err="1"/>
              <a:t>haleluja</a:t>
            </a:r>
            <a:r>
              <a:rPr lang="cs-CZ" sz="2900" dirty="0"/>
              <a:t>!) </a:t>
            </a:r>
          </a:p>
          <a:p>
            <a:endParaRPr lang="cs-CZ" dirty="0"/>
          </a:p>
        </p:txBody>
      </p:sp>
    </p:spTree>
    <p:extLst>
      <p:ext uri="{BB962C8B-B14F-4D97-AF65-F5344CB8AC3E}">
        <p14:creationId xmlns:p14="http://schemas.microsoft.com/office/powerpoint/2010/main" val="4087157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a:t>
            </a:r>
            <a:r>
              <a:rPr lang="cs-CZ" sz="3200" dirty="0" err="1"/>
              <a:t>Laodikeji</a:t>
            </a:r>
            <a:endParaRPr lang="cs-CZ" sz="3200" dirty="0"/>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690689"/>
            <a:ext cx="7471719" cy="5031386"/>
          </a:xfrm>
          <a:prstGeom prst="rect">
            <a:avLst/>
          </a:prstGeom>
          <a:noFill/>
          <a:ln>
            <a:noFill/>
          </a:ln>
        </p:spPr>
      </p:pic>
      <p:sp>
        <p:nvSpPr>
          <p:cNvPr id="7" name="Ovál 6">
            <a:extLst>
              <a:ext uri="{FF2B5EF4-FFF2-40B4-BE49-F238E27FC236}">
                <a16:creationId xmlns:a16="http://schemas.microsoft.com/office/drawing/2014/main" id="{FC4EA4E3-E6A9-A72C-6371-120C0DBD074F}"/>
              </a:ext>
            </a:extLst>
          </p:cNvPr>
          <p:cNvSpPr/>
          <p:nvPr/>
        </p:nvSpPr>
        <p:spPr>
          <a:xfrm>
            <a:off x="7447280" y="5049520"/>
            <a:ext cx="335280" cy="4470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73775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a:t>
            </a:r>
            <a:r>
              <a:rPr lang="cs-CZ" sz="3200" dirty="0" err="1"/>
              <a:t>Laodikeje</a:t>
            </a:r>
            <a:r>
              <a:rPr lang="cs-CZ" sz="3200" dirty="0"/>
              <a:t> (1)</a:t>
            </a:r>
          </a:p>
        </p:txBody>
      </p:sp>
      <p:sp>
        <p:nvSpPr>
          <p:cNvPr id="3" name="Zástupný symbol pro obsah 2"/>
          <p:cNvSpPr>
            <a:spLocks noGrp="1"/>
          </p:cNvSpPr>
          <p:nvPr>
            <p:ph idx="1"/>
          </p:nvPr>
        </p:nvSpPr>
        <p:spPr>
          <a:xfrm>
            <a:off x="628650" y="1325562"/>
            <a:ext cx="7886700" cy="5532437"/>
          </a:xfrm>
        </p:spPr>
        <p:txBody>
          <a:bodyPr>
            <a:normAutofit fontScale="85000" lnSpcReduction="20000"/>
          </a:bodyPr>
          <a:lstStyle/>
          <a:p>
            <a:r>
              <a:rPr lang="cs-CZ" sz="2900" dirty="0"/>
              <a:t>V dnešním Turecku, v jihozápadní části poloostrova Malá Asie se ve vzdálenosti šesti kilometrů severovýchodně od města </a:t>
            </a:r>
            <a:r>
              <a:rPr lang="cs-CZ" sz="2900" dirty="0" err="1"/>
              <a:t>Denizli</a:t>
            </a:r>
            <a:r>
              <a:rPr lang="cs-CZ" sz="2900" dirty="0"/>
              <a:t> nachází rozvaliny starověkého města </a:t>
            </a:r>
            <a:r>
              <a:rPr lang="cs-CZ" sz="2900" dirty="0" err="1"/>
              <a:t>Laodikea</a:t>
            </a:r>
            <a:r>
              <a:rPr lang="cs-CZ" sz="2900" dirty="0"/>
              <a:t> – též </a:t>
            </a:r>
            <a:r>
              <a:rPr lang="cs-CZ" sz="2900" dirty="0" err="1"/>
              <a:t>Laodokia</a:t>
            </a:r>
            <a:r>
              <a:rPr lang="cs-CZ" sz="2900" dirty="0"/>
              <a:t>. Toto místo se dnes turecky nazývá </a:t>
            </a:r>
            <a:r>
              <a:rPr lang="cs-CZ" sz="2900" i="1" dirty="0" err="1"/>
              <a:t>Eski</a:t>
            </a:r>
            <a:r>
              <a:rPr lang="cs-CZ" sz="2900" i="1" dirty="0"/>
              <a:t> – </a:t>
            </a:r>
            <a:r>
              <a:rPr lang="cs-CZ" sz="2900" i="1" dirty="0" err="1"/>
              <a:t>Hissar</a:t>
            </a:r>
            <a:r>
              <a:rPr lang="cs-CZ" sz="2900" i="1" dirty="0"/>
              <a:t> (starý hrad)</a:t>
            </a:r>
            <a:r>
              <a:rPr lang="cs-CZ" sz="2900" dirty="0"/>
              <a:t>. Město leželo na pomezí starověké Frýgie, Lýdie a </a:t>
            </a:r>
            <a:r>
              <a:rPr lang="cs-CZ" sz="2900" dirty="0" err="1"/>
              <a:t>Carie</a:t>
            </a:r>
            <a:r>
              <a:rPr lang="cs-CZ" sz="2900" dirty="0"/>
              <a:t> při levém břehu řeky </a:t>
            </a:r>
            <a:r>
              <a:rPr lang="cs-CZ" sz="2900" dirty="0" err="1"/>
              <a:t>Lykus</a:t>
            </a:r>
            <a:r>
              <a:rPr lang="cs-CZ" sz="2900" dirty="0"/>
              <a:t> na výběžku hory </a:t>
            </a:r>
            <a:r>
              <a:rPr lang="cs-CZ" sz="2900" dirty="0" err="1"/>
              <a:t>Salbacus</a:t>
            </a:r>
            <a:r>
              <a:rPr lang="cs-CZ" sz="2900" dirty="0"/>
              <a:t>. </a:t>
            </a:r>
          </a:p>
          <a:p>
            <a:r>
              <a:rPr lang="cs-CZ" sz="2900" dirty="0"/>
              <a:t>Staré osídlení se předpokládá už v době 3000 let př. Kr. Z písemných dokumentů je patrné, že místo, dříve nazývané </a:t>
            </a:r>
            <a:r>
              <a:rPr lang="cs-CZ" sz="2900" dirty="0" err="1"/>
              <a:t>Diospolis</a:t>
            </a:r>
            <a:r>
              <a:rPr lang="cs-CZ" sz="2900" dirty="0"/>
              <a:t>, přestavěl v letech 261 – 246 př. Kr. do následné podoby </a:t>
            </a:r>
            <a:r>
              <a:rPr lang="cs-CZ" sz="2900" dirty="0" err="1"/>
              <a:t>seleukovský</a:t>
            </a:r>
            <a:r>
              <a:rPr lang="cs-CZ" sz="2900" dirty="0"/>
              <a:t> panovník </a:t>
            </a:r>
            <a:r>
              <a:rPr lang="cs-CZ" sz="2900" dirty="0" err="1"/>
              <a:t>Antiochus</a:t>
            </a:r>
            <a:r>
              <a:rPr lang="cs-CZ" sz="2900" dirty="0"/>
              <a:t> II. </a:t>
            </a:r>
            <a:r>
              <a:rPr lang="cs-CZ" sz="2900" dirty="0" err="1"/>
              <a:t>Theos</a:t>
            </a:r>
            <a:r>
              <a:rPr lang="cs-CZ" sz="2900" dirty="0"/>
              <a:t> a pojmenoval ho po své manželce </a:t>
            </a:r>
            <a:r>
              <a:rPr lang="cs-CZ" sz="2900" dirty="0" err="1"/>
              <a:t>Laodikea</a:t>
            </a:r>
            <a:r>
              <a:rPr lang="cs-CZ" sz="2900" dirty="0"/>
              <a:t>, což v překladu znamená </a:t>
            </a:r>
            <a:r>
              <a:rPr lang="cs-CZ" sz="2900" i="1" dirty="0"/>
              <a:t>„soud lidu, příp. spravedlivý lid“</a:t>
            </a:r>
            <a:r>
              <a:rPr lang="cs-CZ" sz="2900" dirty="0"/>
              <a:t>. Římský spisovatel Plinius označuje ve svých záznamech </a:t>
            </a:r>
            <a:r>
              <a:rPr lang="cs-CZ" sz="2900" dirty="0" err="1"/>
              <a:t>Laodikeu</a:t>
            </a:r>
            <a:r>
              <a:rPr lang="cs-CZ" sz="2900" dirty="0"/>
              <a:t> (</a:t>
            </a:r>
            <a:r>
              <a:rPr lang="cs-CZ" sz="2900" i="1" dirty="0" err="1"/>
              <a:t>Laodicea</a:t>
            </a:r>
            <a:r>
              <a:rPr lang="cs-CZ" sz="2900" i="1" dirty="0"/>
              <a:t> ad </a:t>
            </a:r>
            <a:r>
              <a:rPr lang="cs-CZ" sz="2900" i="1" dirty="0" err="1"/>
              <a:t>Lycum</a:t>
            </a:r>
            <a:r>
              <a:rPr lang="cs-CZ" sz="2900" dirty="0"/>
              <a:t>) jako velmi proslulé a významné město. V roce 188 př. Kr. se město stalo součástí </a:t>
            </a:r>
            <a:r>
              <a:rPr lang="cs-CZ" sz="2900" dirty="0" err="1"/>
              <a:t>pergamonského</a:t>
            </a:r>
            <a:r>
              <a:rPr lang="cs-CZ" sz="2900" dirty="0"/>
              <a:t> království, po roce 133 př. Kr. patřilo pod správu Římské říše. </a:t>
            </a:r>
          </a:p>
          <a:p>
            <a:endParaRPr lang="cs-CZ" dirty="0"/>
          </a:p>
        </p:txBody>
      </p:sp>
    </p:spTree>
    <p:extLst>
      <p:ext uri="{BB962C8B-B14F-4D97-AF65-F5344CB8AC3E}">
        <p14:creationId xmlns:p14="http://schemas.microsoft.com/office/powerpoint/2010/main" val="1769155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r>
              <a:rPr lang="cs-CZ" sz="3200" dirty="0"/>
              <a:t>Historie </a:t>
            </a:r>
            <a:r>
              <a:rPr lang="cs-CZ" sz="3200" dirty="0" err="1"/>
              <a:t>Laodiceje</a:t>
            </a:r>
            <a:r>
              <a:rPr lang="cs-CZ" sz="3200" dirty="0"/>
              <a:t> (2)</a:t>
            </a:r>
          </a:p>
        </p:txBody>
      </p:sp>
      <p:sp>
        <p:nvSpPr>
          <p:cNvPr id="3" name="Zástupný symbol pro obsah 2"/>
          <p:cNvSpPr>
            <a:spLocks noGrp="1"/>
          </p:cNvSpPr>
          <p:nvPr>
            <p:ph idx="1"/>
          </p:nvPr>
        </p:nvSpPr>
        <p:spPr>
          <a:xfrm>
            <a:off x="628650" y="1325563"/>
            <a:ext cx="7886700" cy="4851400"/>
          </a:xfrm>
        </p:spPr>
        <p:txBody>
          <a:bodyPr>
            <a:normAutofit fontScale="70000" lnSpcReduction="20000"/>
          </a:bodyPr>
          <a:lstStyle/>
          <a:p>
            <a:r>
              <a:rPr lang="cs-CZ" sz="2800" dirty="0" err="1"/>
              <a:t>Laodikea</a:t>
            </a:r>
            <a:r>
              <a:rPr lang="cs-CZ" sz="2800" dirty="0"/>
              <a:t> </a:t>
            </a:r>
            <a:r>
              <a:rPr lang="cs-CZ" dirty="0"/>
              <a:t>v době adresování dopisu</a:t>
            </a:r>
            <a:r>
              <a:rPr lang="cs-CZ" sz="2800" dirty="0"/>
              <a:t> byla nesmírně </a:t>
            </a:r>
            <a:r>
              <a:rPr lang="cs-CZ" sz="2800" b="1" dirty="0"/>
              <a:t>bohatým a prosperujícím městem</a:t>
            </a:r>
            <a:r>
              <a:rPr lang="cs-CZ" sz="2800" dirty="0"/>
              <a:t>, což vyplývalo z její </a:t>
            </a:r>
            <a:r>
              <a:rPr lang="cs-CZ" sz="2800" b="1" dirty="0"/>
              <a:t>strategické polohy</a:t>
            </a:r>
            <a:r>
              <a:rPr lang="cs-CZ" sz="2800" dirty="0"/>
              <a:t> na křižovatce důležitých obchodních cest, poblíž </a:t>
            </a:r>
            <a:r>
              <a:rPr lang="cs-CZ" sz="2800" b="1" dirty="0"/>
              <a:t>velmi úrodné půdy, </a:t>
            </a:r>
            <a:r>
              <a:rPr lang="cs-CZ" sz="2800" dirty="0"/>
              <a:t>jíž protékaly zlatonosné řeky </a:t>
            </a:r>
            <a:r>
              <a:rPr lang="cs-CZ" sz="2800" dirty="0" err="1"/>
              <a:t>Asopus</a:t>
            </a:r>
            <a:r>
              <a:rPr lang="cs-CZ" sz="2800" dirty="0"/>
              <a:t>, </a:t>
            </a:r>
            <a:r>
              <a:rPr lang="cs-CZ" sz="2800" dirty="0" err="1"/>
              <a:t>Caprus</a:t>
            </a:r>
            <a:r>
              <a:rPr lang="cs-CZ" sz="2800" dirty="0"/>
              <a:t> a </a:t>
            </a:r>
            <a:r>
              <a:rPr lang="cs-CZ" sz="2800" dirty="0" err="1"/>
              <a:t>Lykus</a:t>
            </a:r>
            <a:r>
              <a:rPr lang="cs-CZ" sz="2800" dirty="0"/>
              <a:t>. Na </a:t>
            </a:r>
            <a:r>
              <a:rPr lang="cs-CZ" dirty="0"/>
              <a:t>rozlehlých</a:t>
            </a:r>
            <a:r>
              <a:rPr lang="cs-CZ" sz="2800" dirty="0"/>
              <a:t> pastvinách se pásly ovce, jejichž </a:t>
            </a:r>
            <a:r>
              <a:rPr lang="cs-CZ" sz="2800" b="1" dirty="0"/>
              <a:t>vlna byla zpracovávána ve vyhlášené černé sukno se slabě fialovým odstínem</a:t>
            </a:r>
            <a:r>
              <a:rPr lang="cs-CZ" sz="2800" dirty="0"/>
              <a:t>. Oděvy z této luxusní látky tenkrát nosili téměř všichni zdejší obyvatelé na znamení </a:t>
            </a:r>
            <a:r>
              <a:rPr lang="cs-CZ" sz="2800" dirty="0" err="1"/>
              <a:t>laodikejského</a:t>
            </a:r>
            <a:r>
              <a:rPr lang="cs-CZ" sz="2800" dirty="0"/>
              <a:t> blahobytu. Ve městě se pořádaly četné trhy, nacházely se zde banky plné zlata, prosperující manufaktury i obchody a také proslulá výrobna mincí. V </a:t>
            </a:r>
            <a:r>
              <a:rPr lang="cs-CZ" sz="2800" dirty="0" err="1"/>
              <a:t>Laodikeji</a:t>
            </a:r>
            <a:r>
              <a:rPr lang="cs-CZ" sz="2800" dirty="0"/>
              <a:t> byla významná lékařská škola, kde </a:t>
            </a:r>
            <a:r>
              <a:rPr lang="cs-CZ" dirty="0"/>
              <a:t>se </a:t>
            </a:r>
            <a:r>
              <a:rPr lang="cs-CZ" sz="2800" dirty="0"/>
              <a:t>vyráběla </a:t>
            </a:r>
            <a:r>
              <a:rPr lang="cs-CZ" sz="2800" b="1" dirty="0"/>
              <a:t>hojivá oční mast </a:t>
            </a:r>
            <a:r>
              <a:rPr lang="cs-CZ" sz="2800" dirty="0"/>
              <a:t>z frygického skalního kamene, známá po celém světě pod názvem </a:t>
            </a:r>
            <a:r>
              <a:rPr lang="cs-CZ" sz="2800" b="1" dirty="0" err="1"/>
              <a:t>Collyrium</a:t>
            </a:r>
            <a:r>
              <a:rPr lang="cs-CZ" sz="2800" b="1" dirty="0"/>
              <a:t> </a:t>
            </a:r>
            <a:r>
              <a:rPr lang="cs-CZ" sz="2800" dirty="0"/>
              <a:t>(</a:t>
            </a:r>
            <a:r>
              <a:rPr lang="cs-CZ" sz="2800" dirty="0" err="1"/>
              <a:t>řec</a:t>
            </a:r>
            <a:r>
              <a:rPr lang="cs-CZ" sz="2800" dirty="0"/>
              <a:t>. zklidnění očí).</a:t>
            </a:r>
          </a:p>
          <a:p>
            <a:r>
              <a:rPr lang="cs-CZ" sz="2800" dirty="0" err="1"/>
              <a:t>Laodikeja</a:t>
            </a:r>
            <a:r>
              <a:rPr lang="cs-CZ" sz="2800" dirty="0"/>
              <a:t> byla též proslulým </a:t>
            </a:r>
            <a:r>
              <a:rPr lang="cs-CZ" sz="2800" b="1" dirty="0"/>
              <a:t>lázeňským městem</a:t>
            </a:r>
            <a:r>
              <a:rPr lang="cs-CZ" sz="2800" dirty="0"/>
              <a:t>. V nedalekém </a:t>
            </a:r>
            <a:r>
              <a:rPr lang="cs-CZ" sz="2800" dirty="0" err="1"/>
              <a:t>Hierapolis</a:t>
            </a:r>
            <a:r>
              <a:rPr lang="cs-CZ" sz="2800" dirty="0"/>
              <a:t> vyvěraly </a:t>
            </a:r>
            <a:r>
              <a:rPr lang="cs-CZ" sz="2800" b="1" dirty="0"/>
              <a:t>horké léčivé prameny</a:t>
            </a:r>
            <a:r>
              <a:rPr lang="cs-CZ" sz="2800" dirty="0"/>
              <a:t>, které zmiňoval ve svých spisech antický geograf </a:t>
            </a:r>
            <a:r>
              <a:rPr lang="cs-CZ" sz="2800" dirty="0" err="1"/>
              <a:t>Strabó</a:t>
            </a:r>
            <a:r>
              <a:rPr lang="cs-CZ" sz="2800" dirty="0"/>
              <a:t>. Tyto prameny byly sváděny do města akvaduktem, </a:t>
            </a:r>
            <a:r>
              <a:rPr lang="cs-CZ" sz="2800" b="1" dirty="0"/>
              <a:t>dlouhá vzdálenost zapříčinila, že původně horká voda přicházela do </a:t>
            </a:r>
            <a:r>
              <a:rPr lang="cs-CZ" sz="2800" b="1" dirty="0" err="1"/>
              <a:t>Laodikeje</a:t>
            </a:r>
            <a:r>
              <a:rPr lang="cs-CZ" sz="2800" b="1" dirty="0"/>
              <a:t> vlažná</a:t>
            </a:r>
            <a:r>
              <a:rPr lang="cs-CZ" sz="2800" dirty="0"/>
              <a:t>. Jedinou věcí, která </a:t>
            </a:r>
            <a:r>
              <a:rPr lang="cs-CZ" sz="2800" dirty="0" err="1"/>
              <a:t>Laodikeji</a:t>
            </a:r>
            <a:r>
              <a:rPr lang="cs-CZ" sz="2800" dirty="0"/>
              <a:t> scházela, byl vlastní zdroj pitné vody, která musela být proto přiváděna důmyslným vodovodním systémem ze vzdálených horských pramenů. Akvadukt měl větrací otvory pokryté kameny, které bylo možno vyjmout a vyčistit od vápenitých usazenin. </a:t>
            </a:r>
          </a:p>
          <a:p>
            <a:endParaRPr lang="cs-CZ" dirty="0"/>
          </a:p>
        </p:txBody>
      </p:sp>
    </p:spTree>
    <p:extLst>
      <p:ext uri="{BB962C8B-B14F-4D97-AF65-F5344CB8AC3E}">
        <p14:creationId xmlns:p14="http://schemas.microsoft.com/office/powerpoint/2010/main" val="2745314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30E64-860F-2C92-01C4-AE3B2539F816}"/>
              </a:ext>
            </a:extLst>
          </p:cNvPr>
          <p:cNvSpPr>
            <a:spLocks noGrp="1"/>
          </p:cNvSpPr>
          <p:nvPr>
            <p:ph type="title"/>
          </p:nvPr>
        </p:nvSpPr>
        <p:spPr>
          <a:xfrm>
            <a:off x="628650" y="18255"/>
            <a:ext cx="7886700" cy="1325563"/>
          </a:xfrm>
        </p:spPr>
        <p:txBody>
          <a:bodyPr>
            <a:normAutofit/>
          </a:bodyPr>
          <a:lstStyle/>
          <a:p>
            <a:r>
              <a:rPr lang="cs-CZ" sz="3200" dirty="0"/>
              <a:t>Historie a archeologie </a:t>
            </a:r>
            <a:r>
              <a:rPr lang="cs-CZ" sz="3200" dirty="0" err="1"/>
              <a:t>Laodikeje</a:t>
            </a:r>
            <a:endParaRPr lang="cs-CZ" sz="3200" dirty="0"/>
          </a:p>
        </p:txBody>
      </p:sp>
      <p:sp>
        <p:nvSpPr>
          <p:cNvPr id="3" name="Zástupný obsah 2">
            <a:extLst>
              <a:ext uri="{FF2B5EF4-FFF2-40B4-BE49-F238E27FC236}">
                <a16:creationId xmlns:a16="http://schemas.microsoft.com/office/drawing/2014/main" id="{9BA66892-00D4-12B7-5FDD-E415EC3F36A6}"/>
              </a:ext>
            </a:extLst>
          </p:cNvPr>
          <p:cNvSpPr>
            <a:spLocks noGrp="1"/>
          </p:cNvSpPr>
          <p:nvPr>
            <p:ph idx="1"/>
          </p:nvPr>
        </p:nvSpPr>
        <p:spPr>
          <a:xfrm>
            <a:off x="628650" y="1056640"/>
            <a:ext cx="7886700" cy="5783105"/>
          </a:xfrm>
        </p:spPr>
        <p:txBody>
          <a:bodyPr>
            <a:normAutofit fontScale="70000" lnSpcReduction="20000"/>
          </a:bodyPr>
          <a:lstStyle/>
          <a:p>
            <a:r>
              <a:rPr lang="cs-CZ" dirty="0"/>
              <a:t>Tuto oblast postihovala častá zemětřesení, z nichž obzvláště ničivé proběhlo roku 61, kdy město bylo zcela zdevastováno. Římský dějepisec </a:t>
            </a:r>
            <a:r>
              <a:rPr lang="cs-CZ" dirty="0" err="1"/>
              <a:t>Tacitus</a:t>
            </a:r>
            <a:r>
              <a:rPr lang="cs-CZ" dirty="0"/>
              <a:t> popisuje tuto událost ve svých textech s tím, že </a:t>
            </a:r>
            <a:r>
              <a:rPr lang="cs-CZ" dirty="0" err="1"/>
              <a:t>Laodikea</a:t>
            </a:r>
            <a:r>
              <a:rPr lang="cs-CZ" dirty="0"/>
              <a:t> se z této pohromy dostala pomocí vlastních prostředků bez jakékoliv podpory zvenčí. Je doloženo, že římská správa, resp. císař Nero, nabídnul městu pomoc, ale </a:t>
            </a:r>
            <a:r>
              <a:rPr lang="cs-CZ" b="1" dirty="0"/>
              <a:t>Laodicejští občané jeho nabízenou dotaci odmítli a využili k rekonstrukci města vlastního bohatství</a:t>
            </a:r>
            <a:r>
              <a:rPr lang="cs-CZ" dirty="0"/>
              <a:t>.</a:t>
            </a:r>
          </a:p>
          <a:p>
            <a:r>
              <a:rPr lang="cs-CZ" dirty="0"/>
              <a:t>Další ničivé zemětřesení postihlo město roku 494, tehdy se osídlení posunulo o něco dále – resp. do míst dnešního města </a:t>
            </a:r>
            <a:r>
              <a:rPr lang="cs-CZ" dirty="0" err="1"/>
              <a:t>Denizli</a:t>
            </a:r>
            <a:r>
              <a:rPr lang="cs-CZ" dirty="0"/>
              <a:t>.</a:t>
            </a:r>
          </a:p>
          <a:p>
            <a:r>
              <a:rPr lang="cs-CZ" dirty="0"/>
              <a:t>V 11. století se do </a:t>
            </a:r>
            <a:r>
              <a:rPr lang="cs-CZ" dirty="0" err="1"/>
              <a:t>Laodiceje</a:t>
            </a:r>
            <a:r>
              <a:rPr lang="cs-CZ" dirty="0"/>
              <a:t> nastěhovali první Turci, název města se postupně měnil v podobách </a:t>
            </a:r>
            <a:r>
              <a:rPr lang="cs-CZ" i="1" dirty="0" err="1"/>
              <a:t>Ladik</a:t>
            </a:r>
            <a:r>
              <a:rPr lang="cs-CZ" i="1" dirty="0"/>
              <a:t>, </a:t>
            </a:r>
            <a:r>
              <a:rPr lang="cs-CZ" i="1" dirty="0" err="1"/>
              <a:t>Tonguzlu</a:t>
            </a:r>
            <a:r>
              <a:rPr lang="cs-CZ" i="1" dirty="0"/>
              <a:t>, </a:t>
            </a:r>
            <a:r>
              <a:rPr lang="cs-CZ" i="1" dirty="0" err="1"/>
              <a:t>Tonuzlu</a:t>
            </a:r>
            <a:r>
              <a:rPr lang="cs-CZ" i="1" dirty="0"/>
              <a:t>, </a:t>
            </a:r>
            <a:r>
              <a:rPr lang="cs-CZ" i="1" dirty="0" err="1"/>
              <a:t>Tenguzlug</a:t>
            </a:r>
            <a:r>
              <a:rPr lang="cs-CZ" i="1" dirty="0"/>
              <a:t>, </a:t>
            </a:r>
            <a:r>
              <a:rPr lang="cs-CZ" i="1" dirty="0" err="1"/>
              <a:t>Donuzlu</a:t>
            </a:r>
            <a:r>
              <a:rPr lang="cs-CZ" dirty="0"/>
              <a:t> a nakonec </a:t>
            </a:r>
            <a:r>
              <a:rPr lang="cs-CZ" i="1" dirty="0" err="1"/>
              <a:t>Denizli</a:t>
            </a:r>
            <a:r>
              <a:rPr lang="cs-CZ" dirty="0"/>
              <a:t>. V následných dvou stoletích bylo území v rukou byzantských a tureckých vládců, na počátku 14. století se město stává součástí Osmanské říše až do jejího zániku v roce 1922. Dnešní turecké město </a:t>
            </a:r>
            <a:r>
              <a:rPr lang="cs-CZ" dirty="0" err="1"/>
              <a:t>Denizli</a:t>
            </a:r>
            <a:r>
              <a:rPr lang="cs-CZ" dirty="0"/>
              <a:t> je správním střediskem stejnojmenné provincie s počtem obyvatel přes 300 tisíc. </a:t>
            </a:r>
          </a:p>
          <a:p>
            <a:r>
              <a:rPr lang="cs-CZ" dirty="0"/>
              <a:t>V blízké vzdálenosti se nacházejí trosky starověkého města </a:t>
            </a:r>
            <a:r>
              <a:rPr lang="cs-CZ" dirty="0" err="1"/>
              <a:t>Laodikeje</a:t>
            </a:r>
            <a:r>
              <a:rPr lang="cs-CZ" dirty="0"/>
              <a:t>, kde archeologické průzkumy objevily pozůstatky velkého divadla řeckého typu s kapacitou 20 000 diváků, malého divadla v románském slohu pro 15 000 diváků, stadionu s kamennými sedačkami z 1. stol. po Kr. o rozměrech 355×65 m, monumentální fontány, akvaduktu, kolonády, pohřebiště se sarkofágy, lázní, chrámů a dalších budov. Všechny tyto nálezy potvrzují velkolepost tohoto starodávného města z dob římského bohatství a luxusu. </a:t>
            </a:r>
          </a:p>
          <a:p>
            <a:endParaRPr lang="cs-CZ" dirty="0"/>
          </a:p>
        </p:txBody>
      </p:sp>
    </p:spTree>
    <p:extLst>
      <p:ext uri="{BB962C8B-B14F-4D97-AF65-F5344CB8AC3E}">
        <p14:creationId xmlns:p14="http://schemas.microsoft.com/office/powerpoint/2010/main" val="105623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Modelová oblast a charakteristika sborů</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472" y="1690689"/>
            <a:ext cx="2872170" cy="4351338"/>
          </a:xfrm>
        </p:spPr>
      </p:pic>
      <p:graphicFrame>
        <p:nvGraphicFramePr>
          <p:cNvPr id="5" name="Tabulka 4"/>
          <p:cNvGraphicFramePr>
            <a:graphicFrameLocks noGrp="1"/>
          </p:cNvGraphicFramePr>
          <p:nvPr>
            <p:extLst>
              <p:ext uri="{D42A27DB-BD31-4B8C-83A1-F6EECF244321}">
                <p14:modId xmlns:p14="http://schemas.microsoft.com/office/powerpoint/2010/main" val="702084184"/>
              </p:ext>
            </p:extLst>
          </p:nvPr>
        </p:nvGraphicFramePr>
        <p:xfrm>
          <a:off x="3781168" y="1690689"/>
          <a:ext cx="5173362" cy="3850640"/>
        </p:xfrm>
        <a:graphic>
          <a:graphicData uri="http://schemas.openxmlformats.org/drawingml/2006/table">
            <a:tbl>
              <a:tblPr firstRow="1" bandRow="1">
                <a:tableStyleId>{5C22544A-7EE6-4342-B048-85BDC9FD1C3A}</a:tableStyleId>
              </a:tblPr>
              <a:tblGrid>
                <a:gridCol w="1724454">
                  <a:extLst>
                    <a:ext uri="{9D8B030D-6E8A-4147-A177-3AD203B41FA5}">
                      <a16:colId xmlns:a16="http://schemas.microsoft.com/office/drawing/2014/main" val="20000"/>
                    </a:ext>
                  </a:extLst>
                </a:gridCol>
                <a:gridCol w="1724454">
                  <a:extLst>
                    <a:ext uri="{9D8B030D-6E8A-4147-A177-3AD203B41FA5}">
                      <a16:colId xmlns:a16="http://schemas.microsoft.com/office/drawing/2014/main" val="20001"/>
                    </a:ext>
                  </a:extLst>
                </a:gridCol>
                <a:gridCol w="1724454">
                  <a:extLst>
                    <a:ext uri="{9D8B030D-6E8A-4147-A177-3AD203B41FA5}">
                      <a16:colId xmlns:a16="http://schemas.microsoft.com/office/drawing/2014/main" val="20002"/>
                    </a:ext>
                  </a:extLst>
                </a:gridCol>
              </a:tblGrid>
              <a:tr h="370840">
                <a:tc>
                  <a:txBody>
                    <a:bodyPr/>
                    <a:lstStyle/>
                    <a:p>
                      <a:r>
                        <a:rPr lang="cs-CZ" sz="1400" dirty="0"/>
                        <a:t>Sbor</a:t>
                      </a:r>
                    </a:p>
                  </a:txBody>
                  <a:tcPr/>
                </a:tc>
                <a:tc>
                  <a:txBody>
                    <a:bodyPr/>
                    <a:lstStyle/>
                    <a:p>
                      <a:r>
                        <a:rPr lang="cs-CZ" sz="1400" dirty="0"/>
                        <a:t>Charakteristika (</a:t>
                      </a:r>
                      <a:r>
                        <a:rPr lang="cs-CZ" sz="1400" dirty="0" err="1"/>
                        <a:t>Wiersbe</a:t>
                      </a:r>
                      <a:r>
                        <a:rPr lang="cs-CZ" sz="1400" dirty="0"/>
                        <a:t>)</a:t>
                      </a:r>
                    </a:p>
                  </a:txBody>
                  <a:tcPr/>
                </a:tc>
                <a:tc>
                  <a:txBody>
                    <a:bodyPr/>
                    <a:lstStyle/>
                    <a:p>
                      <a:r>
                        <a:rPr lang="cs-CZ" sz="1400" dirty="0"/>
                        <a:t>Dějinný rámec (</a:t>
                      </a:r>
                      <a:r>
                        <a:rPr lang="cs-CZ" sz="1400" dirty="0" err="1"/>
                        <a:t>Scofield</a:t>
                      </a:r>
                      <a:r>
                        <a:rPr lang="cs-CZ" sz="1400" dirty="0"/>
                        <a:t>, 20. st.)</a:t>
                      </a:r>
                    </a:p>
                  </a:txBody>
                  <a:tcPr/>
                </a:tc>
                <a:extLst>
                  <a:ext uri="{0D108BD9-81ED-4DB2-BD59-A6C34878D82A}">
                    <a16:rowId xmlns:a16="http://schemas.microsoft.com/office/drawing/2014/main" val="10000"/>
                  </a:ext>
                </a:extLst>
              </a:tr>
              <a:tr h="370840">
                <a:tc>
                  <a:txBody>
                    <a:bodyPr/>
                    <a:lstStyle/>
                    <a:p>
                      <a:r>
                        <a:rPr lang="cs-CZ" sz="1400" dirty="0" err="1"/>
                        <a:t>Efez</a:t>
                      </a:r>
                      <a:endParaRPr lang="cs-CZ" sz="1400" dirty="0"/>
                    </a:p>
                  </a:txBody>
                  <a:tcPr/>
                </a:tc>
                <a:tc>
                  <a:txBody>
                    <a:bodyPr/>
                    <a:lstStyle/>
                    <a:p>
                      <a:r>
                        <a:rPr lang="cs-CZ" sz="1400" dirty="0"/>
                        <a:t>Bezstarostný sbor</a:t>
                      </a:r>
                    </a:p>
                  </a:txBody>
                  <a:tcPr/>
                </a:tc>
                <a:tc>
                  <a:txBody>
                    <a:bodyPr/>
                    <a:lstStyle/>
                    <a:p>
                      <a:r>
                        <a:rPr lang="cs-CZ" sz="1400" dirty="0"/>
                        <a:t>Období apoštolů</a:t>
                      </a:r>
                    </a:p>
                  </a:txBody>
                  <a:tcPr/>
                </a:tc>
                <a:extLst>
                  <a:ext uri="{0D108BD9-81ED-4DB2-BD59-A6C34878D82A}">
                    <a16:rowId xmlns:a16="http://schemas.microsoft.com/office/drawing/2014/main" val="10001"/>
                  </a:ext>
                </a:extLst>
              </a:tr>
              <a:tr h="370840">
                <a:tc>
                  <a:txBody>
                    <a:bodyPr/>
                    <a:lstStyle/>
                    <a:p>
                      <a:r>
                        <a:rPr lang="cs-CZ" sz="1400" dirty="0"/>
                        <a:t>Smyrna</a:t>
                      </a:r>
                    </a:p>
                  </a:txBody>
                  <a:tcPr/>
                </a:tc>
                <a:tc>
                  <a:txBody>
                    <a:bodyPr/>
                    <a:lstStyle/>
                    <a:p>
                      <a:r>
                        <a:rPr lang="cs-CZ" sz="1400" dirty="0"/>
                        <a:t>Sbor, který byl korunován</a:t>
                      </a:r>
                    </a:p>
                  </a:txBody>
                  <a:tcPr/>
                </a:tc>
                <a:tc>
                  <a:txBody>
                    <a:bodyPr/>
                    <a:lstStyle/>
                    <a:p>
                      <a:r>
                        <a:rPr lang="cs-CZ" sz="1400" dirty="0"/>
                        <a:t>Pronásledování křesťanů za Říma</a:t>
                      </a:r>
                    </a:p>
                  </a:txBody>
                  <a:tcPr/>
                </a:tc>
                <a:extLst>
                  <a:ext uri="{0D108BD9-81ED-4DB2-BD59-A6C34878D82A}">
                    <a16:rowId xmlns:a16="http://schemas.microsoft.com/office/drawing/2014/main" val="10002"/>
                  </a:ext>
                </a:extLst>
              </a:tr>
              <a:tr h="370840">
                <a:tc>
                  <a:txBody>
                    <a:bodyPr/>
                    <a:lstStyle/>
                    <a:p>
                      <a:r>
                        <a:rPr lang="cs-CZ" sz="1400" dirty="0"/>
                        <a:t>Pergamon</a:t>
                      </a:r>
                    </a:p>
                  </a:txBody>
                  <a:tcPr/>
                </a:tc>
                <a:tc>
                  <a:txBody>
                    <a:bodyPr/>
                    <a:lstStyle/>
                    <a:p>
                      <a:r>
                        <a:rPr lang="cs-CZ" sz="1400" dirty="0"/>
                        <a:t>Sbor, který dělal kompromisy</a:t>
                      </a:r>
                    </a:p>
                  </a:txBody>
                  <a:tcPr/>
                </a:tc>
                <a:tc>
                  <a:txBody>
                    <a:bodyPr/>
                    <a:lstStyle/>
                    <a:p>
                      <a:r>
                        <a:rPr lang="cs-CZ" sz="1400" dirty="0"/>
                        <a:t>Státní náboženství v Římě (Konstantin+)</a:t>
                      </a:r>
                    </a:p>
                  </a:txBody>
                  <a:tcPr/>
                </a:tc>
                <a:extLst>
                  <a:ext uri="{0D108BD9-81ED-4DB2-BD59-A6C34878D82A}">
                    <a16:rowId xmlns:a16="http://schemas.microsoft.com/office/drawing/2014/main" val="10003"/>
                  </a:ext>
                </a:extLst>
              </a:tr>
              <a:tr h="370840">
                <a:tc>
                  <a:txBody>
                    <a:bodyPr/>
                    <a:lstStyle/>
                    <a:p>
                      <a:r>
                        <a:rPr lang="cs-CZ" sz="1400" dirty="0" err="1"/>
                        <a:t>Thyatira</a:t>
                      </a:r>
                      <a:endParaRPr lang="cs-CZ" sz="1400" dirty="0"/>
                    </a:p>
                  </a:txBody>
                  <a:tcPr/>
                </a:tc>
                <a:tc>
                  <a:txBody>
                    <a:bodyPr/>
                    <a:lstStyle/>
                    <a:p>
                      <a:r>
                        <a:rPr lang="cs-CZ" sz="1400" dirty="0"/>
                        <a:t>Narušený sbor</a:t>
                      </a:r>
                    </a:p>
                  </a:txBody>
                  <a:tcPr/>
                </a:tc>
                <a:tc>
                  <a:txBody>
                    <a:bodyPr/>
                    <a:lstStyle/>
                    <a:p>
                      <a:r>
                        <a:rPr lang="cs-CZ" sz="1400" dirty="0"/>
                        <a:t>Silný vliv papežství</a:t>
                      </a:r>
                    </a:p>
                  </a:txBody>
                  <a:tcPr/>
                </a:tc>
                <a:extLst>
                  <a:ext uri="{0D108BD9-81ED-4DB2-BD59-A6C34878D82A}">
                    <a16:rowId xmlns:a16="http://schemas.microsoft.com/office/drawing/2014/main" val="10004"/>
                  </a:ext>
                </a:extLst>
              </a:tr>
              <a:tr h="370840">
                <a:tc>
                  <a:txBody>
                    <a:bodyPr/>
                    <a:lstStyle/>
                    <a:p>
                      <a:r>
                        <a:rPr lang="cs-CZ" sz="1400" dirty="0"/>
                        <a:t>Sardy</a:t>
                      </a:r>
                    </a:p>
                  </a:txBody>
                  <a:tcPr/>
                </a:tc>
                <a:tc>
                  <a:txBody>
                    <a:bodyPr/>
                    <a:lstStyle/>
                    <a:p>
                      <a:r>
                        <a:rPr lang="cs-CZ" sz="1400" dirty="0"/>
                        <a:t>Chřadnoucí sbor</a:t>
                      </a:r>
                    </a:p>
                  </a:txBody>
                  <a:tcPr/>
                </a:tc>
                <a:tc>
                  <a:txBody>
                    <a:bodyPr/>
                    <a:lstStyle/>
                    <a:p>
                      <a:r>
                        <a:rPr lang="cs-CZ" sz="1400" dirty="0"/>
                        <a:t>Protestantská reformace</a:t>
                      </a:r>
                    </a:p>
                  </a:txBody>
                  <a:tcPr/>
                </a:tc>
                <a:extLst>
                  <a:ext uri="{0D108BD9-81ED-4DB2-BD59-A6C34878D82A}">
                    <a16:rowId xmlns:a16="http://schemas.microsoft.com/office/drawing/2014/main" val="10005"/>
                  </a:ext>
                </a:extLst>
              </a:tr>
              <a:tr h="370840">
                <a:tc>
                  <a:txBody>
                    <a:bodyPr/>
                    <a:lstStyle/>
                    <a:p>
                      <a:r>
                        <a:rPr lang="cs-CZ" sz="1400" dirty="0" err="1"/>
                        <a:t>Filadelfia</a:t>
                      </a:r>
                      <a:endParaRPr lang="cs-CZ" sz="1400" dirty="0"/>
                    </a:p>
                  </a:txBody>
                  <a:tcPr/>
                </a:tc>
                <a:tc>
                  <a:txBody>
                    <a:bodyPr/>
                    <a:lstStyle/>
                    <a:p>
                      <a:r>
                        <a:rPr lang="cs-CZ" sz="1400" dirty="0"/>
                        <a:t>Věrný sbor</a:t>
                      </a:r>
                    </a:p>
                  </a:txBody>
                  <a:tcPr/>
                </a:tc>
                <a:tc>
                  <a:txBody>
                    <a:bodyPr/>
                    <a:lstStyle/>
                    <a:p>
                      <a:r>
                        <a:rPr lang="cs-CZ" sz="1400" dirty="0"/>
                        <a:t>Sbory,</a:t>
                      </a:r>
                      <a:r>
                        <a:rPr lang="cs-CZ" sz="1400" baseline="0" dirty="0"/>
                        <a:t> které hlásí Bibli jako Boží slovo</a:t>
                      </a:r>
                      <a:endParaRPr lang="cs-CZ" sz="1400" dirty="0"/>
                    </a:p>
                  </a:txBody>
                  <a:tcPr/>
                </a:tc>
                <a:extLst>
                  <a:ext uri="{0D108BD9-81ED-4DB2-BD59-A6C34878D82A}">
                    <a16:rowId xmlns:a16="http://schemas.microsoft.com/office/drawing/2014/main" val="10006"/>
                  </a:ext>
                </a:extLst>
              </a:tr>
              <a:tr h="370840">
                <a:tc>
                  <a:txBody>
                    <a:bodyPr/>
                    <a:lstStyle/>
                    <a:p>
                      <a:r>
                        <a:rPr lang="cs-CZ" sz="1400" dirty="0" err="1"/>
                        <a:t>Laodikea</a:t>
                      </a:r>
                      <a:endParaRPr lang="cs-CZ" sz="1400" dirty="0"/>
                    </a:p>
                  </a:txBody>
                  <a:tcPr/>
                </a:tc>
                <a:tc>
                  <a:txBody>
                    <a:bodyPr/>
                    <a:lstStyle/>
                    <a:p>
                      <a:r>
                        <a:rPr lang="cs-CZ" sz="1400" dirty="0"/>
                        <a:t>Bláhový sbor</a:t>
                      </a:r>
                    </a:p>
                  </a:txBody>
                  <a:tcPr/>
                </a:tc>
                <a:tc>
                  <a:txBody>
                    <a:bodyPr/>
                    <a:lstStyle/>
                    <a:p>
                      <a:r>
                        <a:rPr lang="cs-CZ" sz="1400" dirty="0"/>
                        <a:t>Křesťané podle jména</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59676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1220" y="2506662"/>
            <a:ext cx="6961559" cy="4351338"/>
          </a:xfrm>
        </p:spPr>
      </p:pic>
      <p:pic>
        <p:nvPicPr>
          <p:cNvPr id="5" name="Zástupný symbol pro obsah 4" descr="logos-09-laodicea-2.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98573" cy="2586681"/>
          </a:xfrm>
          <a:prstGeom prst="rect">
            <a:avLst/>
          </a:prstGeom>
          <a:noFill/>
          <a:ln>
            <a:noFill/>
          </a:ln>
        </p:spPr>
      </p:pic>
      <p:pic>
        <p:nvPicPr>
          <p:cNvPr id="6" name="Obrázek 5" descr="logos-09-laodicea-3.jpg"/>
          <p:cNvPicPr/>
          <p:nvPr/>
        </p:nvPicPr>
        <p:blipFill>
          <a:blip r:embed="rId4">
            <a:extLst>
              <a:ext uri="{28A0092B-C50C-407E-A947-70E740481C1C}">
                <a14:useLocalDpi xmlns:a14="http://schemas.microsoft.com/office/drawing/2010/main" val="0"/>
              </a:ext>
            </a:extLst>
          </a:blip>
          <a:srcRect/>
          <a:stretch>
            <a:fillRect/>
          </a:stretch>
        </p:blipFill>
        <p:spPr bwMode="auto">
          <a:xfrm>
            <a:off x="5848866" y="0"/>
            <a:ext cx="3295134" cy="2586681"/>
          </a:xfrm>
          <a:prstGeom prst="rect">
            <a:avLst/>
          </a:prstGeom>
          <a:noFill/>
          <a:ln>
            <a:noFill/>
          </a:ln>
        </p:spPr>
      </p:pic>
    </p:spTree>
    <p:extLst>
      <p:ext uri="{BB962C8B-B14F-4D97-AF65-F5344CB8AC3E}">
        <p14:creationId xmlns:p14="http://schemas.microsoft.com/office/powerpoint/2010/main" val="3262744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Biblické postřehy (1)</a:t>
            </a:r>
          </a:p>
        </p:txBody>
      </p:sp>
      <p:sp>
        <p:nvSpPr>
          <p:cNvPr id="3" name="Zástupný symbol pro obsah 2"/>
          <p:cNvSpPr>
            <a:spLocks noGrp="1"/>
          </p:cNvSpPr>
          <p:nvPr>
            <p:ph idx="1"/>
          </p:nvPr>
        </p:nvSpPr>
        <p:spPr>
          <a:xfrm>
            <a:off x="628650" y="1825624"/>
            <a:ext cx="7886700" cy="4667249"/>
          </a:xfrm>
        </p:spPr>
        <p:txBody>
          <a:bodyPr>
            <a:normAutofit fontScale="77500" lnSpcReduction="20000"/>
          </a:bodyPr>
          <a:lstStyle/>
          <a:p>
            <a:r>
              <a:rPr lang="cs-CZ" dirty="0"/>
              <a:t>Na rozdíl od Filadelfie zde Kristus nezmiňuje žádnou pochvalu</a:t>
            </a:r>
          </a:p>
          <a:p>
            <a:r>
              <a:rPr lang="cs-CZ" dirty="0"/>
              <a:t>Příklad s vodou v </a:t>
            </a:r>
            <a:r>
              <a:rPr lang="cs-CZ" dirty="0" err="1"/>
              <a:t>Laodiceji</a:t>
            </a:r>
            <a:r>
              <a:rPr lang="cs-CZ" dirty="0"/>
              <a:t> nám Ježíš připomíná naše postoje. Tato církev se velmi podobá sborům, které vidíme i dnes. Žijí podle jména. Mnoho církví </a:t>
            </a:r>
            <a:r>
              <a:rPr lang="cs-CZ" b="1" dirty="0"/>
              <a:t>není ani horkých (hořících pro Boha), ani studených (osvěžujících pro žíznivé)</a:t>
            </a:r>
            <a:r>
              <a:rPr lang="cs-CZ" dirty="0"/>
              <a:t>.</a:t>
            </a:r>
          </a:p>
          <a:p>
            <a:r>
              <a:rPr lang="cs-CZ" dirty="0"/>
              <a:t>Bohatství (satan) zaslepuje oči </a:t>
            </a:r>
            <a:r>
              <a:rPr lang="cs-CZ" i="1" dirty="0">
                <a:solidFill>
                  <a:srgbClr val="FF0000"/>
                </a:solidFill>
              </a:rPr>
              <a:t>„Kořenem všeho toho zla je láska k penězům. Z touhy po nich někteří lidé zbloudili z cesty víry a způsobili si mnoho trápení.“ </a:t>
            </a:r>
            <a:r>
              <a:rPr lang="cs-CZ" dirty="0"/>
              <a:t>(1. </a:t>
            </a:r>
            <a:r>
              <a:rPr lang="cs-CZ" dirty="0" err="1"/>
              <a:t>Tim</a:t>
            </a:r>
            <a:r>
              <a:rPr lang="cs-CZ" dirty="0"/>
              <a:t> 6,10) ALE Kristus jednal jinak </a:t>
            </a:r>
            <a:r>
              <a:rPr lang="cs-CZ" i="1" dirty="0">
                <a:solidFill>
                  <a:srgbClr val="FF0000"/>
                </a:solidFill>
              </a:rPr>
              <a:t>„…byl bohatý, ale pro nás se stal chudým, abyste vy jeho chudobou zbohatli“</a:t>
            </a:r>
            <a:r>
              <a:rPr lang="cs-CZ" dirty="0"/>
              <a:t> (2. </a:t>
            </a:r>
            <a:r>
              <a:rPr lang="cs-CZ" dirty="0" err="1"/>
              <a:t>Kor</a:t>
            </a:r>
            <a:r>
              <a:rPr lang="cs-CZ" dirty="0"/>
              <a:t> 8,9)</a:t>
            </a:r>
          </a:p>
          <a:p>
            <a:r>
              <a:rPr lang="cs-CZ" dirty="0"/>
              <a:t>Sbor je neužitečný a namyšlený, zaslepený (potřeba oční masti) bohatstvím. Začal posuzovat podle lidského hlediska. A co my?</a:t>
            </a:r>
          </a:p>
          <a:p>
            <a:r>
              <a:rPr lang="cs-CZ" dirty="0" err="1"/>
              <a:t>Laodikea</a:t>
            </a:r>
            <a:r>
              <a:rPr lang="cs-CZ" dirty="0"/>
              <a:t> ztratila: vřelost, pravé hodnoty, schopnost vidět a správné šaty; Co s tím?</a:t>
            </a:r>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642096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A19CA-5024-8CC2-E450-B3EDF49602CB}"/>
              </a:ext>
            </a:extLst>
          </p:cNvPr>
          <p:cNvSpPr>
            <a:spLocks noGrp="1"/>
          </p:cNvSpPr>
          <p:nvPr>
            <p:ph type="title"/>
          </p:nvPr>
        </p:nvSpPr>
        <p:spPr/>
        <p:txBody>
          <a:bodyPr/>
          <a:lstStyle/>
          <a:p>
            <a:r>
              <a:rPr lang="cs-CZ" dirty="0"/>
              <a:t>Biblické postřehy (2)</a:t>
            </a:r>
          </a:p>
        </p:txBody>
      </p:sp>
      <p:sp>
        <p:nvSpPr>
          <p:cNvPr id="3" name="Zástupný obsah 2">
            <a:extLst>
              <a:ext uri="{FF2B5EF4-FFF2-40B4-BE49-F238E27FC236}">
                <a16:creationId xmlns:a16="http://schemas.microsoft.com/office/drawing/2014/main" id="{55E0E286-3BBF-E2A2-E16A-A5714351E180}"/>
              </a:ext>
            </a:extLst>
          </p:cNvPr>
          <p:cNvSpPr>
            <a:spLocks noGrp="1"/>
          </p:cNvSpPr>
          <p:nvPr>
            <p:ph idx="1"/>
          </p:nvPr>
        </p:nvSpPr>
        <p:spPr/>
        <p:txBody>
          <a:bodyPr>
            <a:normAutofit fontScale="77500" lnSpcReduction="20000"/>
          </a:bodyPr>
          <a:lstStyle/>
          <a:p>
            <a:r>
              <a:rPr lang="cs-CZ" dirty="0"/>
              <a:t>Kristus jim i přes všechny problémy stále radí koupit zadarmo Boží spravedlnost (</a:t>
            </a:r>
            <a:r>
              <a:rPr lang="cs-CZ" dirty="0" err="1"/>
              <a:t>Iz</a:t>
            </a:r>
            <a:r>
              <a:rPr lang="cs-CZ" dirty="0"/>
              <a:t> 55,1), protože je miluje:</a:t>
            </a:r>
          </a:p>
          <a:p>
            <a:pPr marL="514350" indent="-514350">
              <a:buAutoNum type="alphaLcParenR"/>
            </a:pPr>
            <a:r>
              <a:rPr lang="cs-CZ" dirty="0"/>
              <a:t>Kup zlato ohněm přečištěné (potřebovali utrpení, které očišťuje, 1. </a:t>
            </a:r>
            <a:r>
              <a:rPr lang="cs-CZ" dirty="0" err="1"/>
              <a:t>Pet</a:t>
            </a:r>
            <a:r>
              <a:rPr lang="cs-CZ" dirty="0"/>
              <a:t> 1,7)</a:t>
            </a:r>
          </a:p>
          <a:p>
            <a:pPr marL="514350" indent="-514350">
              <a:buAutoNum type="alphaLcParenR"/>
            </a:pPr>
            <a:r>
              <a:rPr lang="cs-CZ" dirty="0"/>
              <a:t>Kup bílé šaty poukazují na čistotu a zakrývající jejich duchovní nahotu</a:t>
            </a:r>
          </a:p>
          <a:p>
            <a:pPr marL="514350" indent="-514350">
              <a:buAutoNum type="alphaLcParenR"/>
            </a:pPr>
            <a:r>
              <a:rPr lang="cs-CZ" dirty="0"/>
              <a:t>Kup oční mast, potřebujeme Kristovu léčbu, abychom viděli stále lépe</a:t>
            </a:r>
          </a:p>
          <a:p>
            <a:r>
              <a:rPr lang="cs-CZ" dirty="0"/>
              <a:t>Také Kristus je již mimo sbor (stojí přede dveřmi), ale rád by byl s nimi</a:t>
            </a:r>
          </a:p>
          <a:p>
            <a:r>
              <a:rPr lang="cs-CZ" dirty="0"/>
              <a:t>Jedná se zde o jednotlivé věřící a ne celý sbor. Každý je zodpovědný za svá rozhodnutí</a:t>
            </a:r>
          </a:p>
          <a:p>
            <a:r>
              <a:rPr lang="cs-CZ" dirty="0"/>
              <a:t>I jednotlivec může skrze Krista ve sboru uskutečnit proměnu směrem k vítězství. Kristus zvítězil a co my?</a:t>
            </a:r>
          </a:p>
          <a:p>
            <a:endParaRPr lang="cs-CZ" dirty="0"/>
          </a:p>
        </p:txBody>
      </p:sp>
    </p:spTree>
    <p:extLst>
      <p:ext uri="{BB962C8B-B14F-4D97-AF65-F5344CB8AC3E}">
        <p14:creationId xmlns:p14="http://schemas.microsoft.com/office/powerpoint/2010/main" val="25640387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46037"/>
            <a:ext cx="7886700" cy="1325563"/>
          </a:xfrm>
        </p:spPr>
        <p:txBody>
          <a:bodyPr>
            <a:normAutofit/>
          </a:bodyPr>
          <a:lstStyle/>
          <a:p>
            <a:r>
              <a:rPr lang="cs-CZ" sz="3200" dirty="0"/>
              <a:t>Shrnutí</a:t>
            </a:r>
          </a:p>
        </p:txBody>
      </p:sp>
      <p:sp>
        <p:nvSpPr>
          <p:cNvPr id="3" name="Zástupný symbol pro obsah 2"/>
          <p:cNvSpPr>
            <a:spLocks noGrp="1"/>
          </p:cNvSpPr>
          <p:nvPr>
            <p:ph idx="1"/>
          </p:nvPr>
        </p:nvSpPr>
        <p:spPr>
          <a:xfrm>
            <a:off x="628650" y="1371600"/>
            <a:ext cx="7886700" cy="4805363"/>
          </a:xfrm>
        </p:spPr>
        <p:txBody>
          <a:bodyPr>
            <a:normAutofit fontScale="77500" lnSpcReduction="20000"/>
          </a:bodyPr>
          <a:lstStyle/>
          <a:p>
            <a:pPr lvl="0"/>
            <a:r>
              <a:rPr lang="cs-CZ" dirty="0"/>
              <a:t>Kristus jako stvořitel zná nás a naše chování</a:t>
            </a:r>
          </a:p>
          <a:p>
            <a:pPr lvl="0"/>
            <a:r>
              <a:rPr lang="cs-CZ" dirty="0"/>
              <a:t>Bohaté město v úrodném údolí (stejně jako my dnes)</a:t>
            </a:r>
          </a:p>
          <a:p>
            <a:pPr lvl="0"/>
            <a:r>
              <a:rPr lang="cs-CZ" dirty="0"/>
              <a:t>Varování před lhostejností, také nám nechutná vlažná voda</a:t>
            </a:r>
          </a:p>
          <a:p>
            <a:pPr lvl="0"/>
            <a:r>
              <a:rPr lang="cs-CZ" dirty="0"/>
              <a:t>Varování před domýšlivostí, že již nic nepotřebujeme, ale přitom jsme nazí a slepí</a:t>
            </a:r>
          </a:p>
          <a:p>
            <a:pPr lvl="0"/>
            <a:r>
              <a:rPr lang="cs-CZ" dirty="0"/>
              <a:t>Kupme Božskou spravedlnost skrze víru v Ježíše, která je pro nás zadarmo (</a:t>
            </a:r>
            <a:r>
              <a:rPr lang="cs-CZ" dirty="0" err="1"/>
              <a:t>Iz</a:t>
            </a:r>
            <a:r>
              <a:rPr lang="cs-CZ" dirty="0"/>
              <a:t> 55,1)</a:t>
            </a:r>
          </a:p>
          <a:p>
            <a:pPr lvl="0"/>
            <a:r>
              <a:rPr lang="cs-CZ" b="1" dirty="0"/>
              <a:t>Bůh nás miluje, ale také kárá, otevírejme se Ježíši a On bude s námi</a:t>
            </a:r>
            <a:endParaRPr lang="cs-CZ" dirty="0"/>
          </a:p>
          <a:p>
            <a:pPr lvl="0"/>
            <a:r>
              <a:rPr lang="cs-CZ" dirty="0"/>
              <a:t>Buďme věrní až do konce a dostáváme zaslíbení spoluvládnutí s Kristem (</a:t>
            </a:r>
            <a:r>
              <a:rPr lang="cs-CZ" dirty="0" err="1"/>
              <a:t>haleluja</a:t>
            </a:r>
            <a:r>
              <a:rPr lang="cs-CZ" dirty="0"/>
              <a:t>!) </a:t>
            </a:r>
          </a:p>
          <a:p>
            <a:pPr lvl="0"/>
            <a:r>
              <a:rPr lang="cs-CZ" dirty="0">
                <a:solidFill>
                  <a:srgbClr val="FF0000"/>
                </a:solidFill>
              </a:rPr>
              <a:t>DISKUZE: Jakým způsobem bojujeme proti lhostejnosti a neužitečnosti (láska k penězům a stavění vlastního chrámu, </a:t>
            </a:r>
            <a:r>
              <a:rPr lang="cs-CZ" dirty="0" err="1">
                <a:solidFill>
                  <a:srgbClr val="FF0000"/>
                </a:solidFill>
              </a:rPr>
              <a:t>Ageus</a:t>
            </a:r>
            <a:r>
              <a:rPr lang="cs-CZ" dirty="0">
                <a:solidFill>
                  <a:srgbClr val="FF0000"/>
                </a:solidFill>
              </a:rPr>
              <a:t>)? Jak „nakupujeme“ zlato přečištěné ohněm</a:t>
            </a:r>
            <a:r>
              <a:rPr lang="cs-CZ">
                <a:solidFill>
                  <a:srgbClr val="FF0000"/>
                </a:solidFill>
              </a:rPr>
              <a:t>, bílé </a:t>
            </a:r>
            <a:r>
              <a:rPr lang="cs-CZ" dirty="0">
                <a:solidFill>
                  <a:srgbClr val="FF0000"/>
                </a:solidFill>
              </a:rPr>
              <a:t>šaty a oční mast?</a:t>
            </a:r>
          </a:p>
          <a:p>
            <a:endParaRPr lang="cs-CZ" dirty="0"/>
          </a:p>
        </p:txBody>
      </p:sp>
    </p:spTree>
    <p:extLst>
      <p:ext uri="{BB962C8B-B14F-4D97-AF65-F5344CB8AC3E}">
        <p14:creationId xmlns:p14="http://schemas.microsoft.com/office/powerpoint/2010/main" val="1309919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Shrnutí charakteristiky sborů</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472" y="1690689"/>
            <a:ext cx="2872170" cy="4351338"/>
          </a:xfrm>
        </p:spPr>
      </p:pic>
      <p:graphicFrame>
        <p:nvGraphicFramePr>
          <p:cNvPr id="5" name="Tabulka 4"/>
          <p:cNvGraphicFramePr>
            <a:graphicFrameLocks noGrp="1"/>
          </p:cNvGraphicFramePr>
          <p:nvPr/>
        </p:nvGraphicFramePr>
        <p:xfrm>
          <a:off x="3781168" y="1690689"/>
          <a:ext cx="5173362" cy="3850640"/>
        </p:xfrm>
        <a:graphic>
          <a:graphicData uri="http://schemas.openxmlformats.org/drawingml/2006/table">
            <a:tbl>
              <a:tblPr firstRow="1" bandRow="1">
                <a:tableStyleId>{5C22544A-7EE6-4342-B048-85BDC9FD1C3A}</a:tableStyleId>
              </a:tblPr>
              <a:tblGrid>
                <a:gridCol w="1724454">
                  <a:extLst>
                    <a:ext uri="{9D8B030D-6E8A-4147-A177-3AD203B41FA5}">
                      <a16:colId xmlns:a16="http://schemas.microsoft.com/office/drawing/2014/main" val="20000"/>
                    </a:ext>
                  </a:extLst>
                </a:gridCol>
                <a:gridCol w="1724454">
                  <a:extLst>
                    <a:ext uri="{9D8B030D-6E8A-4147-A177-3AD203B41FA5}">
                      <a16:colId xmlns:a16="http://schemas.microsoft.com/office/drawing/2014/main" val="20001"/>
                    </a:ext>
                  </a:extLst>
                </a:gridCol>
                <a:gridCol w="1724454">
                  <a:extLst>
                    <a:ext uri="{9D8B030D-6E8A-4147-A177-3AD203B41FA5}">
                      <a16:colId xmlns:a16="http://schemas.microsoft.com/office/drawing/2014/main" val="20002"/>
                    </a:ext>
                  </a:extLst>
                </a:gridCol>
              </a:tblGrid>
              <a:tr h="370840">
                <a:tc>
                  <a:txBody>
                    <a:bodyPr/>
                    <a:lstStyle/>
                    <a:p>
                      <a:r>
                        <a:rPr lang="cs-CZ" sz="1400" dirty="0"/>
                        <a:t>Sbor</a:t>
                      </a:r>
                    </a:p>
                  </a:txBody>
                  <a:tcPr/>
                </a:tc>
                <a:tc>
                  <a:txBody>
                    <a:bodyPr/>
                    <a:lstStyle/>
                    <a:p>
                      <a:r>
                        <a:rPr lang="cs-CZ" sz="1400" dirty="0"/>
                        <a:t>Charakteristika (</a:t>
                      </a:r>
                      <a:r>
                        <a:rPr lang="cs-CZ" sz="1400" dirty="0" err="1"/>
                        <a:t>Wiersbe</a:t>
                      </a:r>
                      <a:r>
                        <a:rPr lang="cs-CZ" sz="1400" dirty="0"/>
                        <a:t>)</a:t>
                      </a:r>
                    </a:p>
                  </a:txBody>
                  <a:tcPr/>
                </a:tc>
                <a:tc>
                  <a:txBody>
                    <a:bodyPr/>
                    <a:lstStyle/>
                    <a:p>
                      <a:r>
                        <a:rPr lang="cs-CZ" sz="1400" dirty="0"/>
                        <a:t>Dějinný rámec (</a:t>
                      </a:r>
                      <a:r>
                        <a:rPr lang="cs-CZ" sz="1400" dirty="0" err="1"/>
                        <a:t>Scofield</a:t>
                      </a:r>
                      <a:r>
                        <a:rPr lang="cs-CZ" sz="1400" dirty="0"/>
                        <a:t>, 20. st.)</a:t>
                      </a:r>
                    </a:p>
                  </a:txBody>
                  <a:tcPr/>
                </a:tc>
                <a:extLst>
                  <a:ext uri="{0D108BD9-81ED-4DB2-BD59-A6C34878D82A}">
                    <a16:rowId xmlns:a16="http://schemas.microsoft.com/office/drawing/2014/main" val="10000"/>
                  </a:ext>
                </a:extLst>
              </a:tr>
              <a:tr h="370840">
                <a:tc>
                  <a:txBody>
                    <a:bodyPr/>
                    <a:lstStyle/>
                    <a:p>
                      <a:r>
                        <a:rPr lang="cs-CZ" sz="1400" dirty="0" err="1"/>
                        <a:t>Efez</a:t>
                      </a:r>
                      <a:endParaRPr lang="cs-CZ" sz="1400" dirty="0"/>
                    </a:p>
                  </a:txBody>
                  <a:tcPr/>
                </a:tc>
                <a:tc>
                  <a:txBody>
                    <a:bodyPr/>
                    <a:lstStyle/>
                    <a:p>
                      <a:r>
                        <a:rPr lang="cs-CZ" sz="1400" dirty="0"/>
                        <a:t>Bezstarostný sbor</a:t>
                      </a:r>
                    </a:p>
                  </a:txBody>
                  <a:tcPr/>
                </a:tc>
                <a:tc>
                  <a:txBody>
                    <a:bodyPr/>
                    <a:lstStyle/>
                    <a:p>
                      <a:r>
                        <a:rPr lang="cs-CZ" sz="1400" dirty="0"/>
                        <a:t>Období apoštolů</a:t>
                      </a:r>
                    </a:p>
                  </a:txBody>
                  <a:tcPr/>
                </a:tc>
                <a:extLst>
                  <a:ext uri="{0D108BD9-81ED-4DB2-BD59-A6C34878D82A}">
                    <a16:rowId xmlns:a16="http://schemas.microsoft.com/office/drawing/2014/main" val="10001"/>
                  </a:ext>
                </a:extLst>
              </a:tr>
              <a:tr h="370840">
                <a:tc>
                  <a:txBody>
                    <a:bodyPr/>
                    <a:lstStyle/>
                    <a:p>
                      <a:r>
                        <a:rPr lang="cs-CZ" sz="1400" dirty="0"/>
                        <a:t>Smyrna</a:t>
                      </a:r>
                    </a:p>
                  </a:txBody>
                  <a:tcPr/>
                </a:tc>
                <a:tc>
                  <a:txBody>
                    <a:bodyPr/>
                    <a:lstStyle/>
                    <a:p>
                      <a:r>
                        <a:rPr lang="cs-CZ" sz="1400" dirty="0"/>
                        <a:t>Sbor, který byl korunován</a:t>
                      </a:r>
                    </a:p>
                  </a:txBody>
                  <a:tcPr/>
                </a:tc>
                <a:tc>
                  <a:txBody>
                    <a:bodyPr/>
                    <a:lstStyle/>
                    <a:p>
                      <a:r>
                        <a:rPr lang="cs-CZ" sz="1400" dirty="0"/>
                        <a:t>Pronásledování křesťanů za Říma</a:t>
                      </a:r>
                    </a:p>
                  </a:txBody>
                  <a:tcPr/>
                </a:tc>
                <a:extLst>
                  <a:ext uri="{0D108BD9-81ED-4DB2-BD59-A6C34878D82A}">
                    <a16:rowId xmlns:a16="http://schemas.microsoft.com/office/drawing/2014/main" val="10002"/>
                  </a:ext>
                </a:extLst>
              </a:tr>
              <a:tr h="370840">
                <a:tc>
                  <a:txBody>
                    <a:bodyPr/>
                    <a:lstStyle/>
                    <a:p>
                      <a:r>
                        <a:rPr lang="cs-CZ" sz="1400" dirty="0"/>
                        <a:t>Pergamon</a:t>
                      </a:r>
                    </a:p>
                  </a:txBody>
                  <a:tcPr/>
                </a:tc>
                <a:tc>
                  <a:txBody>
                    <a:bodyPr/>
                    <a:lstStyle/>
                    <a:p>
                      <a:r>
                        <a:rPr lang="cs-CZ" sz="1400" dirty="0"/>
                        <a:t>Sbor, který dělal kompromisy</a:t>
                      </a:r>
                    </a:p>
                  </a:txBody>
                  <a:tcPr/>
                </a:tc>
                <a:tc>
                  <a:txBody>
                    <a:bodyPr/>
                    <a:lstStyle/>
                    <a:p>
                      <a:r>
                        <a:rPr lang="cs-CZ" sz="1400" dirty="0"/>
                        <a:t>Státní náboženství v Římě (Konstantin+)</a:t>
                      </a:r>
                    </a:p>
                  </a:txBody>
                  <a:tcPr/>
                </a:tc>
                <a:extLst>
                  <a:ext uri="{0D108BD9-81ED-4DB2-BD59-A6C34878D82A}">
                    <a16:rowId xmlns:a16="http://schemas.microsoft.com/office/drawing/2014/main" val="10003"/>
                  </a:ext>
                </a:extLst>
              </a:tr>
              <a:tr h="370840">
                <a:tc>
                  <a:txBody>
                    <a:bodyPr/>
                    <a:lstStyle/>
                    <a:p>
                      <a:r>
                        <a:rPr lang="cs-CZ" sz="1400" dirty="0" err="1"/>
                        <a:t>Thyatira</a:t>
                      </a:r>
                      <a:endParaRPr lang="cs-CZ" sz="1400" dirty="0"/>
                    </a:p>
                  </a:txBody>
                  <a:tcPr/>
                </a:tc>
                <a:tc>
                  <a:txBody>
                    <a:bodyPr/>
                    <a:lstStyle/>
                    <a:p>
                      <a:r>
                        <a:rPr lang="cs-CZ" sz="1400" dirty="0"/>
                        <a:t>Narušený sbor</a:t>
                      </a:r>
                    </a:p>
                  </a:txBody>
                  <a:tcPr/>
                </a:tc>
                <a:tc>
                  <a:txBody>
                    <a:bodyPr/>
                    <a:lstStyle/>
                    <a:p>
                      <a:r>
                        <a:rPr lang="cs-CZ" sz="1400" dirty="0"/>
                        <a:t>Silný vliv papežství</a:t>
                      </a:r>
                    </a:p>
                  </a:txBody>
                  <a:tcPr/>
                </a:tc>
                <a:extLst>
                  <a:ext uri="{0D108BD9-81ED-4DB2-BD59-A6C34878D82A}">
                    <a16:rowId xmlns:a16="http://schemas.microsoft.com/office/drawing/2014/main" val="10004"/>
                  </a:ext>
                </a:extLst>
              </a:tr>
              <a:tr h="370840">
                <a:tc>
                  <a:txBody>
                    <a:bodyPr/>
                    <a:lstStyle/>
                    <a:p>
                      <a:r>
                        <a:rPr lang="cs-CZ" sz="1400" dirty="0"/>
                        <a:t>Sardy</a:t>
                      </a:r>
                    </a:p>
                  </a:txBody>
                  <a:tcPr/>
                </a:tc>
                <a:tc>
                  <a:txBody>
                    <a:bodyPr/>
                    <a:lstStyle/>
                    <a:p>
                      <a:r>
                        <a:rPr lang="cs-CZ" sz="1400" dirty="0"/>
                        <a:t>Chřadnoucí sbor</a:t>
                      </a:r>
                    </a:p>
                  </a:txBody>
                  <a:tcPr/>
                </a:tc>
                <a:tc>
                  <a:txBody>
                    <a:bodyPr/>
                    <a:lstStyle/>
                    <a:p>
                      <a:r>
                        <a:rPr lang="cs-CZ" sz="1400" dirty="0"/>
                        <a:t>Protestantská reformace</a:t>
                      </a:r>
                    </a:p>
                  </a:txBody>
                  <a:tcPr/>
                </a:tc>
                <a:extLst>
                  <a:ext uri="{0D108BD9-81ED-4DB2-BD59-A6C34878D82A}">
                    <a16:rowId xmlns:a16="http://schemas.microsoft.com/office/drawing/2014/main" val="10005"/>
                  </a:ext>
                </a:extLst>
              </a:tr>
              <a:tr h="370840">
                <a:tc>
                  <a:txBody>
                    <a:bodyPr/>
                    <a:lstStyle/>
                    <a:p>
                      <a:r>
                        <a:rPr lang="cs-CZ" sz="1400" dirty="0" err="1"/>
                        <a:t>Filadelfia</a:t>
                      </a:r>
                      <a:endParaRPr lang="cs-CZ" sz="1400" dirty="0"/>
                    </a:p>
                  </a:txBody>
                  <a:tcPr/>
                </a:tc>
                <a:tc>
                  <a:txBody>
                    <a:bodyPr/>
                    <a:lstStyle/>
                    <a:p>
                      <a:r>
                        <a:rPr lang="cs-CZ" sz="1400" dirty="0"/>
                        <a:t>Věrný sbor</a:t>
                      </a:r>
                    </a:p>
                  </a:txBody>
                  <a:tcPr/>
                </a:tc>
                <a:tc>
                  <a:txBody>
                    <a:bodyPr/>
                    <a:lstStyle/>
                    <a:p>
                      <a:r>
                        <a:rPr lang="cs-CZ" sz="1400" dirty="0"/>
                        <a:t>Sbory,</a:t>
                      </a:r>
                      <a:r>
                        <a:rPr lang="cs-CZ" sz="1400" baseline="0" dirty="0"/>
                        <a:t> které hlásí Bibli jako Boží slovo</a:t>
                      </a:r>
                      <a:endParaRPr lang="cs-CZ" sz="1400" dirty="0"/>
                    </a:p>
                  </a:txBody>
                  <a:tcPr/>
                </a:tc>
                <a:extLst>
                  <a:ext uri="{0D108BD9-81ED-4DB2-BD59-A6C34878D82A}">
                    <a16:rowId xmlns:a16="http://schemas.microsoft.com/office/drawing/2014/main" val="10006"/>
                  </a:ext>
                </a:extLst>
              </a:tr>
              <a:tr h="370840">
                <a:tc>
                  <a:txBody>
                    <a:bodyPr/>
                    <a:lstStyle/>
                    <a:p>
                      <a:r>
                        <a:rPr lang="cs-CZ" sz="1400" dirty="0" err="1"/>
                        <a:t>Laodikea</a:t>
                      </a:r>
                      <a:endParaRPr lang="cs-CZ" sz="1400" dirty="0"/>
                    </a:p>
                  </a:txBody>
                  <a:tcPr/>
                </a:tc>
                <a:tc>
                  <a:txBody>
                    <a:bodyPr/>
                    <a:lstStyle/>
                    <a:p>
                      <a:r>
                        <a:rPr lang="cs-CZ" sz="1400" dirty="0"/>
                        <a:t>Bláhový sbor</a:t>
                      </a:r>
                    </a:p>
                  </a:txBody>
                  <a:tcPr/>
                </a:tc>
                <a:tc>
                  <a:txBody>
                    <a:bodyPr/>
                    <a:lstStyle/>
                    <a:p>
                      <a:r>
                        <a:rPr lang="cs-CZ" sz="1400" dirty="0"/>
                        <a:t>Křesťané podle jména</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103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Efez</a:t>
            </a:r>
            <a:r>
              <a:rPr lang="cs-CZ" sz="3600" dirty="0"/>
              <a:t> – bezstarostný sbor</a:t>
            </a:r>
          </a:p>
        </p:txBody>
      </p:sp>
      <p:sp>
        <p:nvSpPr>
          <p:cNvPr id="3" name="Zástupný symbol pro obsah 2"/>
          <p:cNvSpPr>
            <a:spLocks noGrp="1"/>
          </p:cNvSpPr>
          <p:nvPr>
            <p:ph idx="1"/>
          </p:nvPr>
        </p:nvSpPr>
        <p:spPr/>
        <p:txBody>
          <a:bodyPr>
            <a:normAutofit fontScale="62500" lnSpcReduction="20000"/>
          </a:bodyPr>
          <a:lstStyle/>
          <a:p>
            <a:pPr lvl="0"/>
            <a:r>
              <a:rPr lang="cs-CZ" dirty="0"/>
              <a:t>Kristus a sbor v </a:t>
            </a:r>
            <a:r>
              <a:rPr lang="cs-CZ" dirty="0" err="1"/>
              <a:t>Efezu</a:t>
            </a:r>
            <a:r>
              <a:rPr lang="cs-CZ" dirty="0"/>
              <a:t> (</a:t>
            </a:r>
            <a:r>
              <a:rPr lang="cs-CZ" dirty="0" err="1"/>
              <a:t>Zj</a:t>
            </a:r>
            <a:r>
              <a:rPr lang="cs-CZ" dirty="0"/>
              <a:t> 2,1-7)</a:t>
            </a:r>
          </a:p>
          <a:p>
            <a:pPr lvl="0"/>
            <a:r>
              <a:rPr lang="cs-CZ" i="1" dirty="0">
                <a:solidFill>
                  <a:srgbClr val="FF0000"/>
                </a:solidFill>
              </a:rPr>
              <a:t>1 Andělu církve v </a:t>
            </a:r>
            <a:r>
              <a:rPr lang="cs-CZ" i="1" dirty="0" err="1">
                <a:solidFill>
                  <a:srgbClr val="FF0000"/>
                </a:solidFill>
              </a:rPr>
              <a:t>Efezu</a:t>
            </a:r>
            <a:r>
              <a:rPr lang="cs-CZ" i="1" dirty="0">
                <a:solidFill>
                  <a:srgbClr val="FF0000"/>
                </a:solidFill>
              </a:rPr>
              <a:t> piš: Toto praví ten, který drží sedm hvězd ve své pravici, který se prochází mezi sedmi zlatými svícny: 2  „Vím o tvých skutcích, o tvém úsilí i tvé vytrvalosti; vím, že nemůžeš snést ty, kdo jsou zlí, a vyzkoušel jsi ty, kdo se vydávají za apoštoly, ale nejsou, a shledal jsi, že jsou lháři.3  Máš vytrvalost a trpěl jsi pro mé jméno, a nepodlehls únavě.4  Ale to mám proti tobě, že už nemáš takovou lásku jako na počátku.5  Rozpomeň se, odkud jsi klesl, navrať se a jednej jako dřív. Ne-li, přijdu na tebe a pohnu tvým svícnem z jeho místa, jestliže se neobrátíš.6  To však máš k dobru, že nenávidíš skutky </a:t>
            </a:r>
            <a:r>
              <a:rPr lang="cs-CZ" i="1" dirty="0" err="1">
                <a:solidFill>
                  <a:srgbClr val="FF0000"/>
                </a:solidFill>
              </a:rPr>
              <a:t>Nikolaitů</a:t>
            </a:r>
            <a:r>
              <a:rPr lang="cs-CZ" i="1" dirty="0">
                <a:solidFill>
                  <a:srgbClr val="FF0000"/>
                </a:solidFill>
              </a:rPr>
              <a:t> stejně jako já. 7  Kdo má uši, slyš, co Duch praví církvím: Tomu, kdo zvítězí, dám jíst ze stromu života v Božím ráji.“</a:t>
            </a:r>
          </a:p>
          <a:p>
            <a:pPr lvl="0"/>
            <a:endParaRPr lang="cs-CZ" dirty="0"/>
          </a:p>
          <a:p>
            <a:pPr lvl="0"/>
            <a:r>
              <a:rPr lang="cs-CZ" dirty="0"/>
              <a:t>Dnes pouze zříceniny původního starověkého města poblíž města </a:t>
            </a:r>
            <a:r>
              <a:rPr lang="cs-CZ" dirty="0" err="1"/>
              <a:t>Selcuk</a:t>
            </a:r>
            <a:r>
              <a:rPr lang="cs-CZ" dirty="0"/>
              <a:t> u pobřeží Egejského moře v západním Turecku MAPA</a:t>
            </a:r>
          </a:p>
          <a:p>
            <a:pPr lvl="0"/>
            <a:r>
              <a:rPr lang="cs-CZ" dirty="0"/>
              <a:t>Dobré skutky (vytrvalost) a rozpoznání falešného učení (skutky Nikolajů)</a:t>
            </a:r>
          </a:p>
          <a:p>
            <a:pPr lvl="0"/>
            <a:r>
              <a:rPr lang="cs-CZ" b="1" dirty="0"/>
              <a:t>Nedostatečná láska jako na počátku, varování před ochabnutím v lásce</a:t>
            </a:r>
            <a:endParaRPr lang="cs-CZ" dirty="0"/>
          </a:p>
          <a:p>
            <a:endParaRPr lang="cs-CZ" dirty="0"/>
          </a:p>
        </p:txBody>
      </p:sp>
    </p:spTree>
    <p:extLst>
      <p:ext uri="{BB962C8B-B14F-4D97-AF65-F5344CB8AC3E}">
        <p14:creationId xmlns:p14="http://schemas.microsoft.com/office/powerpoint/2010/main" val="397817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Geografická poloha </a:t>
            </a:r>
            <a:r>
              <a:rPr lang="cs-CZ" sz="3200" dirty="0" err="1"/>
              <a:t>Efezu</a:t>
            </a:r>
            <a:endParaRPr lang="cs-CZ" sz="3200" dirty="0"/>
          </a:p>
        </p:txBody>
      </p:sp>
      <p:pic>
        <p:nvPicPr>
          <p:cNvPr id="4" name="Zástupný symbol pro obsah 3" descr="https://ferrelljenkins.files.wordpress.com/2020/11/revelation-7churches-hoffman-sm.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977" y="1690690"/>
            <a:ext cx="7471719" cy="5031386"/>
          </a:xfrm>
          <a:prstGeom prst="rect">
            <a:avLst/>
          </a:prstGeom>
          <a:noFill/>
          <a:ln>
            <a:noFill/>
          </a:ln>
        </p:spPr>
      </p:pic>
      <p:sp>
        <p:nvSpPr>
          <p:cNvPr id="3" name="Ovál 2">
            <a:extLst>
              <a:ext uri="{FF2B5EF4-FFF2-40B4-BE49-F238E27FC236}">
                <a16:creationId xmlns:a16="http://schemas.microsoft.com/office/drawing/2014/main" id="{40E33DF2-E306-854A-DD45-D52567088783}"/>
              </a:ext>
            </a:extLst>
          </p:cNvPr>
          <p:cNvSpPr/>
          <p:nvPr/>
        </p:nvSpPr>
        <p:spPr>
          <a:xfrm>
            <a:off x="3139440" y="4765040"/>
            <a:ext cx="355600" cy="40227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945931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2455</TotalTime>
  <Words>9953</Words>
  <Application>Microsoft Office PowerPoint</Application>
  <PresentationFormat>Předvádění na obrazovce (4:3)</PresentationFormat>
  <Paragraphs>403</Paragraphs>
  <Slides>74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74</vt:i4>
      </vt:variant>
    </vt:vector>
  </HeadingPairs>
  <TitlesOfParts>
    <vt:vector size="78" baseType="lpstr">
      <vt:lpstr>Arial</vt:lpstr>
      <vt:lpstr>Calibri</vt:lpstr>
      <vt:lpstr>Calibri Light</vt:lpstr>
      <vt:lpstr>Motiv Office</vt:lpstr>
      <vt:lpstr>Kristus a církev (sbor) včera i dnes: příklad sedmi církví ze Zjevení   </vt:lpstr>
      <vt:lpstr>Proč toto téma? Cíle?</vt:lpstr>
      <vt:lpstr>Biblické a geografické souvislosti</vt:lpstr>
      <vt:lpstr>Římské impérium a provincie Asie kolem roku 125 po Kr.</vt:lpstr>
      <vt:lpstr>Patmos - místo pro odsouzence (Zj 1,8-11)</vt:lpstr>
      <vt:lpstr>Geografická poloha sedmi modelových církví</vt:lpstr>
      <vt:lpstr>Modelová oblast a charakteristika sborů</vt:lpstr>
      <vt:lpstr>Efez – bezstarostný sbor</vt:lpstr>
      <vt:lpstr>Geografická poloha Efezu</vt:lpstr>
      <vt:lpstr>Historie Efezu (1)</vt:lpstr>
      <vt:lpstr>Historie Efezu (2)</vt:lpstr>
      <vt:lpstr>Artemis(ion)</vt:lpstr>
      <vt:lpstr>Efez dnes</vt:lpstr>
      <vt:lpstr>Biblické postřehy (1)</vt:lpstr>
      <vt:lpstr>Biblické postřehy (2)</vt:lpstr>
      <vt:lpstr>Shrnutí</vt:lpstr>
      <vt:lpstr>Smyrna – sbor, který byl korunován</vt:lpstr>
      <vt:lpstr>Geografická poloha Smyrny</vt:lpstr>
      <vt:lpstr>Historie Smyrny (1)</vt:lpstr>
      <vt:lpstr>Historie Smyrny (2)</vt:lpstr>
      <vt:lpstr>Historie Smyrny (3)</vt:lpstr>
      <vt:lpstr>Prezentace aplikace PowerPoint</vt:lpstr>
      <vt:lpstr>Biblické postřehy (1)</vt:lpstr>
      <vt:lpstr>Biblické postřehy (2)</vt:lpstr>
      <vt:lpstr>Shrnutí</vt:lpstr>
      <vt:lpstr>Pergamon – sbor, který dělal kompromisy </vt:lpstr>
      <vt:lpstr>Geografická poloha Pergamonu</vt:lpstr>
      <vt:lpstr>Historie Pergamonu (1)</vt:lpstr>
      <vt:lpstr>Historie Pergamonu (2)</vt:lpstr>
      <vt:lpstr>Historie Pergamonu (3)</vt:lpstr>
      <vt:lpstr>Historie Pergamonu (4)</vt:lpstr>
      <vt:lpstr>Prezentace aplikace PowerPoint</vt:lpstr>
      <vt:lpstr>Biblické postřehy (1)</vt:lpstr>
      <vt:lpstr>Biblické postřehy (2)</vt:lpstr>
      <vt:lpstr>Shrnutí</vt:lpstr>
      <vt:lpstr>Thyatira – narušený sbor</vt:lpstr>
      <vt:lpstr>Geografická poloha Thyatiry</vt:lpstr>
      <vt:lpstr>Historie Thyatiry (1)</vt:lpstr>
      <vt:lpstr>Historie Thyatiry (2)</vt:lpstr>
      <vt:lpstr>Historie Thyatiry</vt:lpstr>
      <vt:lpstr>Prezentace aplikace PowerPoint</vt:lpstr>
      <vt:lpstr>Prezentace aplikace PowerPoint</vt:lpstr>
      <vt:lpstr>Biblické postřehy (1)</vt:lpstr>
      <vt:lpstr>Biblické postřehy (2)</vt:lpstr>
      <vt:lpstr>Shrnutí</vt:lpstr>
      <vt:lpstr>Sardy – chřadnoucí sbor </vt:lpstr>
      <vt:lpstr>Geografická poloha Sard</vt:lpstr>
      <vt:lpstr>Historie Sard (1)</vt:lpstr>
      <vt:lpstr>Historie Sard (2)</vt:lpstr>
      <vt:lpstr>Historie Sard (3)</vt:lpstr>
      <vt:lpstr>Historie Sard (4)</vt:lpstr>
      <vt:lpstr>Prezentace aplikace PowerPoint</vt:lpstr>
      <vt:lpstr>Biblické postřehy (1)</vt:lpstr>
      <vt:lpstr>Biblické postřehy (2)</vt:lpstr>
      <vt:lpstr>Shrnutí</vt:lpstr>
      <vt:lpstr>Filadelfia – věrný sbor</vt:lpstr>
      <vt:lpstr>Geografická poloha Filadelfie</vt:lpstr>
      <vt:lpstr>Historie Filadelfie (1)</vt:lpstr>
      <vt:lpstr>Historie Filadelfie (2)</vt:lpstr>
      <vt:lpstr>Poloha a sídla Filadelfie</vt:lpstr>
      <vt:lpstr>Prezentace aplikace PowerPoint</vt:lpstr>
      <vt:lpstr>Biblické postřehy (1)</vt:lpstr>
      <vt:lpstr>Biblické postřehy (2)</vt:lpstr>
      <vt:lpstr>Shrnutí</vt:lpstr>
      <vt:lpstr>Laodikea – bláhový sbor </vt:lpstr>
      <vt:lpstr>Geografická poloha Laodikeji</vt:lpstr>
      <vt:lpstr>Historie Laodikeje (1)</vt:lpstr>
      <vt:lpstr>Historie Laodiceje (2)</vt:lpstr>
      <vt:lpstr>Historie a archeologie Laodikeje</vt:lpstr>
      <vt:lpstr>Prezentace aplikace PowerPoint</vt:lpstr>
      <vt:lpstr>Biblické postřehy (1)</vt:lpstr>
      <vt:lpstr>Biblické postřehy (2)</vt:lpstr>
      <vt:lpstr>Shrnutí</vt:lpstr>
      <vt:lpstr>Shrnutí charakteristiky sborů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Kristus a církev (sbor) včera i dnes: příklad sedmi církví ze Zjevení</dc:title>
  <dc:creator>Účet Microsoft</dc:creator>
  <cp:lastModifiedBy>Jan Kuklínek</cp:lastModifiedBy>
  <cp:revision>129</cp:revision>
  <cp:lastPrinted>2023-06-29T23:18:01Z</cp:lastPrinted>
  <dcterms:created xsi:type="dcterms:W3CDTF">2023-06-28T09:41:04Z</dcterms:created>
  <dcterms:modified xsi:type="dcterms:W3CDTF">2023-09-23T07:15:19Z</dcterms:modified>
</cp:coreProperties>
</file>